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63" r:id="rId2"/>
    <p:sldId id="778" r:id="rId3"/>
    <p:sldId id="783" r:id="rId4"/>
    <p:sldId id="784" r:id="rId5"/>
    <p:sldId id="782" r:id="rId6"/>
    <p:sldId id="781" r:id="rId7"/>
    <p:sldId id="780" r:id="rId8"/>
    <p:sldId id="687" r:id="rId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6600"/>
    <a:srgbClr val="008000"/>
    <a:srgbClr val="00CC00"/>
    <a:srgbClr val="FF33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3" autoAdjust="0"/>
    <p:restoredTop sz="89632" autoAdjust="0"/>
  </p:normalViewPr>
  <p:slideViewPr>
    <p:cSldViewPr>
      <p:cViewPr>
        <p:scale>
          <a:sx n="66" d="100"/>
          <a:sy n="66" d="100"/>
        </p:scale>
        <p:origin x="-3245" y="-10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>
            <a:lvl1pPr defTabSz="931726">
              <a:defRPr sz="1200"/>
            </a:lvl1pPr>
          </a:lstStyle>
          <a:p>
            <a:endParaRPr lang="en-US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9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>
            <a:lvl1pPr algn="r" defTabSz="931726">
              <a:defRPr sz="1200"/>
            </a:lvl1pPr>
          </a:lstStyle>
          <a:p>
            <a:endParaRPr lang="en-US"/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2" tIns="46581" rIns="93162" bIns="46581" numCol="1" anchor="b" anchorCtr="0" compatLnSpc="1">
            <a:prstTxWarp prst="textNoShape">
              <a:avLst/>
            </a:prstTxWarp>
          </a:bodyPr>
          <a:lstStyle>
            <a:lvl1pPr defTabSz="931726">
              <a:defRPr sz="1200"/>
            </a:lvl1pPr>
          </a:lstStyle>
          <a:p>
            <a:endParaRPr lang="en-US"/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9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2" tIns="46581" rIns="93162" bIns="46581" numCol="1" anchor="b" anchorCtr="0" compatLnSpc="1">
            <a:prstTxWarp prst="textNoShape">
              <a:avLst/>
            </a:prstTxWarp>
          </a:bodyPr>
          <a:lstStyle>
            <a:lvl1pPr algn="r" defTabSz="931726">
              <a:defRPr sz="1200"/>
            </a:lvl1pPr>
          </a:lstStyle>
          <a:p>
            <a:fld id="{78723B4F-6D0E-47E1-80FE-A494719ED0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56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>
            <a:lvl1pPr defTabSz="931726"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9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>
            <a:lvl1pPr algn="r" defTabSz="931726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7" y="4416428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2" tIns="46581" rIns="93162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2" tIns="46581" rIns="93162" bIns="46581" numCol="1" anchor="b" anchorCtr="0" compatLnSpc="1">
            <a:prstTxWarp prst="textNoShape">
              <a:avLst/>
            </a:prstTxWarp>
          </a:bodyPr>
          <a:lstStyle>
            <a:lvl1pPr defTabSz="931726"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9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2" tIns="46581" rIns="93162" bIns="46581" numCol="1" anchor="b" anchorCtr="0" compatLnSpc="1">
            <a:prstTxWarp prst="textNoShape">
              <a:avLst/>
            </a:prstTxWarp>
          </a:bodyPr>
          <a:lstStyle>
            <a:lvl1pPr algn="r" defTabSz="931726">
              <a:defRPr sz="1200"/>
            </a:lvl1pPr>
          </a:lstStyle>
          <a:p>
            <a:fld id="{483DE96F-96C2-441A-8CFD-97DE79B856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636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D6EC7D-4E97-4BF7-941D-6649FF58FD42}" type="slidenum">
              <a:rPr lang="en-US"/>
              <a:pPr/>
              <a:t>1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 userDrawn="1"/>
        </p:nvSpPr>
        <p:spPr bwMode="auto">
          <a:xfrm>
            <a:off x="3048000" y="-50800"/>
            <a:ext cx="3048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UNCLASSIFIED</a:t>
            </a:r>
          </a:p>
        </p:txBody>
      </p:sp>
      <p:pic>
        <p:nvPicPr>
          <p:cNvPr id="22531" name="Picture 3" descr="bannerNECC_Seabee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828800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400" i="0">
                <a:solidFill>
                  <a:srgbClr val="000066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2534" name="Line 6"/>
          <p:cNvSpPr>
            <a:spLocks noChangeShapeType="1"/>
          </p:cNvSpPr>
          <p:nvPr userDrawn="1"/>
        </p:nvSpPr>
        <p:spPr bwMode="auto">
          <a:xfrm>
            <a:off x="114300" y="6515100"/>
            <a:ext cx="1714500" cy="0"/>
          </a:xfrm>
          <a:prstGeom prst="line">
            <a:avLst/>
          </a:prstGeom>
          <a:noFill/>
          <a:ln w="28575">
            <a:solidFill>
              <a:srgbClr val="CA95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5" name="Line 7"/>
          <p:cNvSpPr>
            <a:spLocks noChangeShapeType="1"/>
          </p:cNvSpPr>
          <p:nvPr userDrawn="1"/>
        </p:nvSpPr>
        <p:spPr bwMode="auto">
          <a:xfrm>
            <a:off x="2743200" y="6515100"/>
            <a:ext cx="3086100" cy="0"/>
          </a:xfrm>
          <a:prstGeom prst="line">
            <a:avLst/>
          </a:prstGeom>
          <a:noFill/>
          <a:ln w="28575">
            <a:solidFill>
              <a:srgbClr val="CA95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6" name="Line 8"/>
          <p:cNvSpPr>
            <a:spLocks noChangeShapeType="1"/>
          </p:cNvSpPr>
          <p:nvPr userDrawn="1"/>
        </p:nvSpPr>
        <p:spPr bwMode="auto">
          <a:xfrm>
            <a:off x="7886700" y="6515100"/>
            <a:ext cx="1143000" cy="0"/>
          </a:xfrm>
          <a:prstGeom prst="line">
            <a:avLst/>
          </a:prstGeom>
          <a:noFill/>
          <a:ln w="28575">
            <a:solidFill>
              <a:srgbClr val="CA95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7" name="Text Box 9"/>
          <p:cNvSpPr txBox="1">
            <a:spLocks noChangeArrowheads="1"/>
          </p:cNvSpPr>
          <p:nvPr userDrawn="1"/>
        </p:nvSpPr>
        <p:spPr bwMode="auto">
          <a:xfrm>
            <a:off x="1257300" y="6430963"/>
            <a:ext cx="2057400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Seabees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 userDrawn="1"/>
        </p:nvSpPr>
        <p:spPr bwMode="auto">
          <a:xfrm>
            <a:off x="5829300" y="6430963"/>
            <a:ext cx="2057400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We build – We fight</a:t>
            </a:r>
          </a:p>
        </p:txBody>
      </p:sp>
      <p:sp>
        <p:nvSpPr>
          <p:cNvPr id="22539" name="Line 11"/>
          <p:cNvSpPr>
            <a:spLocks noChangeShapeType="1"/>
          </p:cNvSpPr>
          <p:nvPr userDrawn="1"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28575">
            <a:solidFill>
              <a:srgbClr val="CA95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0" name="Text Box 12"/>
          <p:cNvSpPr txBox="1">
            <a:spLocks noChangeArrowheads="1"/>
          </p:cNvSpPr>
          <p:nvPr userDrawn="1"/>
        </p:nvSpPr>
        <p:spPr bwMode="auto">
          <a:xfrm>
            <a:off x="1485900" y="342900"/>
            <a:ext cx="6400800" cy="369888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sz="2600" b="1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FIRST Naval Construction Division</a:t>
            </a:r>
            <a:endParaRPr lang="en-US" sz="2200" b="1" i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2541" name="Group 13"/>
          <p:cNvGrpSpPr>
            <a:grpSpLocks/>
          </p:cNvGrpSpPr>
          <p:nvPr userDrawn="1"/>
        </p:nvGrpSpPr>
        <p:grpSpPr bwMode="auto">
          <a:xfrm>
            <a:off x="4114800" y="0"/>
            <a:ext cx="914400" cy="6858000"/>
            <a:chOff x="2592" y="0"/>
            <a:chExt cx="576" cy="4320"/>
          </a:xfrm>
        </p:grpSpPr>
        <p:sp>
          <p:nvSpPr>
            <p:cNvPr id="22542" name="Rectangle 14"/>
            <p:cNvSpPr>
              <a:spLocks noChangeArrowheads="1"/>
            </p:cNvSpPr>
            <p:nvPr/>
          </p:nvSpPr>
          <p:spPr bwMode="auto">
            <a:xfrm>
              <a:off x="2592" y="0"/>
              <a:ext cx="576" cy="96"/>
            </a:xfrm>
            <a:prstGeom prst="rect">
              <a:avLst/>
            </a:pr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100000">
                  <a:srgbClr val="008000"/>
                </a:gs>
              </a:gsLst>
              <a:lin ang="5400000" scaled="1"/>
            </a:gradFill>
            <a:ln w="9525">
              <a:solidFill>
                <a:srgbClr val="00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cs typeface="Times New Roman" pitchFamily="18" charset="0"/>
                </a:rPr>
                <a:t>UNCLAS</a:t>
              </a:r>
            </a:p>
          </p:txBody>
        </p:sp>
        <p:sp>
          <p:nvSpPr>
            <p:cNvPr id="22543" name="Rectangle 15"/>
            <p:cNvSpPr>
              <a:spLocks noChangeArrowheads="1"/>
            </p:cNvSpPr>
            <p:nvPr/>
          </p:nvSpPr>
          <p:spPr bwMode="auto">
            <a:xfrm>
              <a:off x="2592" y="4224"/>
              <a:ext cx="576" cy="96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cs typeface="Times New Roman" pitchFamily="18" charset="0"/>
                </a:rPr>
                <a:t>UNCLAS</a:t>
              </a: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661D837-52C1-4EEA-B465-B3B369253A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03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947583-5A52-44D5-9F11-AFCAD9D63A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833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53956D0-8C86-453E-86E9-3EBF7DF4D5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63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998471-15E6-43AB-AE53-828369B466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88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5D84DC-3A0C-445C-BCD3-3E06507414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9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CCDEA7B-DEEB-4410-9A9F-B2E3857CDC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387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B4F48A7-2F66-411F-ABF4-8A21D6C09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145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C29D7C-C32D-458F-8918-12B7ABF258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6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0842B6D-68EA-45BD-A912-89481CDD5A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00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0"/>
            <a:ext cx="19431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6769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A757720-E61A-40CE-BB1B-098985D2D4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58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371600"/>
            <a:ext cx="38100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48100"/>
            <a:ext cx="38100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01000" y="6286500"/>
            <a:ext cx="1028700" cy="342900"/>
          </a:xfrm>
        </p:spPr>
        <p:txBody>
          <a:bodyPr/>
          <a:lstStyle>
            <a:lvl1pPr>
              <a:defRPr/>
            </a:lvl1pPr>
          </a:lstStyle>
          <a:p>
            <a:fld id="{23453DAB-9CF2-40D9-B605-00E16FDE31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87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371600"/>
            <a:ext cx="7772400" cy="48006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001000" y="6286500"/>
            <a:ext cx="1028700" cy="342900"/>
          </a:xfrm>
        </p:spPr>
        <p:txBody>
          <a:bodyPr/>
          <a:lstStyle>
            <a:lvl1pPr>
              <a:defRPr/>
            </a:lvl1pPr>
          </a:lstStyle>
          <a:p>
            <a:fld id="{5B2A99F2-EB5B-4670-B329-DCCBDC5650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03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400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371600"/>
            <a:ext cx="38100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48100"/>
            <a:ext cx="38100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01000" y="6286500"/>
            <a:ext cx="1028700" cy="342900"/>
          </a:xfrm>
        </p:spPr>
        <p:txBody>
          <a:bodyPr/>
          <a:lstStyle>
            <a:lvl1pPr>
              <a:defRPr/>
            </a:lvl1pPr>
          </a:lstStyle>
          <a:p>
            <a:fld id="{FD4944E4-F8E3-44FB-B6AC-3688EAA152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885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447800" y="0"/>
            <a:ext cx="6400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371600"/>
            <a:ext cx="38100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371600"/>
            <a:ext cx="38100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848100"/>
            <a:ext cx="38100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48100"/>
            <a:ext cx="38100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001000" y="6286500"/>
            <a:ext cx="1028700" cy="342900"/>
          </a:xfrm>
        </p:spPr>
        <p:txBody>
          <a:bodyPr/>
          <a:lstStyle>
            <a:lvl1pPr>
              <a:defRPr/>
            </a:lvl1pPr>
          </a:lstStyle>
          <a:p>
            <a:fld id="{93266F4D-3EF9-48B9-A0F2-632CC3C4550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23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09" name="Line 5"/>
          <p:cNvSpPr>
            <a:spLocks noChangeShapeType="1"/>
          </p:cNvSpPr>
          <p:nvPr userDrawn="1"/>
        </p:nvSpPr>
        <p:spPr bwMode="auto">
          <a:xfrm>
            <a:off x="114300" y="6515100"/>
            <a:ext cx="1714500" cy="0"/>
          </a:xfrm>
          <a:prstGeom prst="line">
            <a:avLst/>
          </a:prstGeom>
          <a:noFill/>
          <a:ln w="28575">
            <a:solidFill>
              <a:srgbClr val="CA95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Line 7"/>
          <p:cNvSpPr>
            <a:spLocks noChangeShapeType="1"/>
          </p:cNvSpPr>
          <p:nvPr userDrawn="1"/>
        </p:nvSpPr>
        <p:spPr bwMode="auto">
          <a:xfrm>
            <a:off x="7886700" y="6515100"/>
            <a:ext cx="1143000" cy="0"/>
          </a:xfrm>
          <a:prstGeom prst="line">
            <a:avLst/>
          </a:prstGeom>
          <a:noFill/>
          <a:ln w="28575">
            <a:solidFill>
              <a:srgbClr val="CA95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2" name="Text Box 8"/>
          <p:cNvSpPr txBox="1">
            <a:spLocks noChangeArrowheads="1"/>
          </p:cNvSpPr>
          <p:nvPr userDrawn="1"/>
        </p:nvSpPr>
        <p:spPr bwMode="auto">
          <a:xfrm>
            <a:off x="1828800" y="6400800"/>
            <a:ext cx="60198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400" b="1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Town of Barnstable, Department of Public Works</a:t>
            </a:r>
          </a:p>
        </p:txBody>
      </p:sp>
      <p:sp>
        <p:nvSpPr>
          <p:cNvPr id="21513" name="Rectangle 9"/>
          <p:cNvSpPr>
            <a:spLocks noChangeArrowheads="1"/>
          </p:cNvSpPr>
          <p:nvPr userDrawn="1"/>
        </p:nvSpPr>
        <p:spPr bwMode="auto">
          <a:xfrm>
            <a:off x="114300" y="6286500"/>
            <a:ext cx="18288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86500"/>
            <a:ext cx="10287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Times New Roman" pitchFamily="18" charset="0"/>
                <a:cs typeface="+mn-cs"/>
              </a:defRPr>
            </a:lvl1pPr>
          </a:lstStyle>
          <a:p>
            <a:fld id="{EB1D82AC-E412-4750-8BE5-CC3257D47AC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1518" name="Line 14"/>
          <p:cNvSpPr>
            <a:spLocks noChangeShapeType="1"/>
          </p:cNvSpPr>
          <p:nvPr userDrawn="1"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28575">
            <a:solidFill>
              <a:srgbClr val="CA95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3" name="Rectangle 19" descr="Narrow horizontal"/>
          <p:cNvSpPr>
            <a:spLocks noChangeArrowheads="1"/>
          </p:cNvSpPr>
          <p:nvPr userDrawn="1"/>
        </p:nvSpPr>
        <p:spPr bwMode="auto">
          <a:xfrm>
            <a:off x="0" y="0"/>
            <a:ext cx="9144000" cy="1143000"/>
          </a:xfrm>
          <a:prstGeom prst="rect">
            <a:avLst/>
          </a:prstGeom>
          <a:pattFill prst="narHorz">
            <a:fgClr>
              <a:schemeClr val="accent2"/>
            </a:fgClr>
            <a:bgClr>
              <a:srgbClr val="000066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0"/>
            <a:ext cx="6400800" cy="1143000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 Area</a:t>
            </a:r>
          </a:p>
        </p:txBody>
      </p:sp>
      <p:pic>
        <p:nvPicPr>
          <p:cNvPr id="21524" name="Picture 20" descr="DPWSEL2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3838"/>
            <a:ext cx="762000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5" name="Picture 21" descr="Large Seal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762000" cy="74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i="1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i="1">
          <a:solidFill>
            <a:srgbClr val="000066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i="1">
          <a:solidFill>
            <a:srgbClr val="000066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i="1">
          <a:solidFill>
            <a:srgbClr val="000066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rgbClr val="000066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rgbClr val="000066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rgbClr val="000066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rgbClr val="000066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i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724900" y="6172200"/>
            <a:ext cx="419100" cy="342900"/>
          </a:xfrm>
        </p:spPr>
        <p:txBody>
          <a:bodyPr/>
          <a:lstStyle/>
          <a:p>
            <a:fld id="{BF00C408-49CA-44ED-B880-C4EAA3D47755}" type="slidenum">
              <a:rPr lang="en-US">
                <a:latin typeface="+mn-lt"/>
              </a:rPr>
              <a:pPr/>
              <a:t>1</a:t>
            </a:fld>
            <a:endParaRPr lang="en-US" dirty="0">
              <a:latin typeface="+mn-lt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685800" y="1524000"/>
            <a:ext cx="7772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000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Barnstable Town Council</a:t>
            </a:r>
            <a:endParaRPr lang="en-US" sz="3000" b="1" i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1219200" y="3017783"/>
            <a:ext cx="6400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3600" b="1" i="1" dirty="0" smtClean="0">
                <a:solidFill>
                  <a:srgbClr val="000066"/>
                </a:solidFill>
                <a:cs typeface="Times New Roman" pitchFamily="18" charset="0"/>
              </a:rPr>
              <a:t>Update on Wastewater Efforts In Barnstable</a:t>
            </a:r>
            <a:endParaRPr lang="en-US" sz="3600" b="1" i="1" dirty="0">
              <a:solidFill>
                <a:srgbClr val="000066"/>
              </a:solidFill>
              <a:cs typeface="Times New Roman" pitchFamily="18" charset="0"/>
            </a:endParaRPr>
          </a:p>
          <a:p>
            <a:pPr algn="ctr">
              <a:spcBef>
                <a:spcPct val="20000"/>
              </a:spcBef>
            </a:pPr>
            <a:endParaRPr lang="en-US" sz="2400" i="1" dirty="0">
              <a:solidFill>
                <a:srgbClr val="000066"/>
              </a:solidFill>
              <a:cs typeface="Times New Roman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en-US" sz="2400" dirty="0" smtClean="0">
                <a:solidFill>
                  <a:srgbClr val="000066"/>
                </a:solidFill>
                <a:cs typeface="Times New Roman" pitchFamily="18" charset="0"/>
              </a:rPr>
              <a:t>Department </a:t>
            </a:r>
            <a:r>
              <a:rPr lang="en-US" sz="2400" dirty="0">
                <a:solidFill>
                  <a:srgbClr val="000066"/>
                </a:solidFill>
                <a:cs typeface="Times New Roman" pitchFamily="18" charset="0"/>
              </a:rPr>
              <a:t>of Public </a:t>
            </a:r>
            <a:r>
              <a:rPr lang="en-US" sz="2400" dirty="0" smtClean="0">
                <a:solidFill>
                  <a:srgbClr val="000066"/>
                </a:solidFill>
                <a:cs typeface="Times New Roman" pitchFamily="18" charset="0"/>
              </a:rPr>
              <a:t>Works </a:t>
            </a:r>
          </a:p>
          <a:p>
            <a:pPr algn="ctr">
              <a:spcBef>
                <a:spcPct val="20000"/>
              </a:spcBef>
            </a:pPr>
            <a:r>
              <a:rPr lang="en-US" sz="2400" dirty="0" smtClean="0">
                <a:solidFill>
                  <a:srgbClr val="000066"/>
                </a:solidFill>
                <a:cs typeface="Times New Roman" pitchFamily="18" charset="0"/>
              </a:rPr>
              <a:t>February 18, 2021</a:t>
            </a:r>
            <a:endParaRPr lang="en-US" sz="2400" dirty="0">
              <a:solidFill>
                <a:srgbClr val="00006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Since January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CWMP</a:t>
            </a:r>
          </a:p>
          <a:p>
            <a:pPr lvl="1"/>
            <a:r>
              <a:rPr lang="en-US" dirty="0" smtClean="0"/>
              <a:t>Single EIR approved by MEPA</a:t>
            </a:r>
          </a:p>
          <a:p>
            <a:pPr lvl="1"/>
            <a:r>
              <a:rPr lang="en-US" dirty="0" smtClean="0"/>
              <a:t>Cape Cod Commission: Request for 208 Consistency Review Submitted </a:t>
            </a:r>
          </a:p>
          <a:p>
            <a:r>
              <a:rPr lang="en-US" dirty="0" smtClean="0"/>
              <a:t>JBCC</a:t>
            </a:r>
          </a:p>
          <a:p>
            <a:pPr lvl="1"/>
            <a:r>
              <a:rPr lang="en-US" dirty="0" smtClean="0"/>
              <a:t>Negotiations underway as of 2/11/21</a:t>
            </a:r>
          </a:p>
          <a:p>
            <a:r>
              <a:rPr lang="en-US" dirty="0" smtClean="0"/>
              <a:t>Mothers Park</a:t>
            </a:r>
          </a:p>
          <a:p>
            <a:pPr lvl="1"/>
            <a:r>
              <a:rPr lang="en-US" dirty="0" smtClean="0"/>
              <a:t>Continuing to work road ownership</a:t>
            </a:r>
            <a:endParaRPr lang="en-US" dirty="0"/>
          </a:p>
          <a:p>
            <a:r>
              <a:rPr lang="en-US" dirty="0" smtClean="0"/>
              <a:t>Route 28 / Yarmouth Road - </a:t>
            </a:r>
            <a:r>
              <a:rPr lang="en-US" dirty="0" err="1" smtClean="0"/>
              <a:t>MassDOT</a:t>
            </a:r>
            <a:endParaRPr lang="en-US" dirty="0" smtClean="0"/>
          </a:p>
          <a:p>
            <a:pPr lvl="1"/>
            <a:r>
              <a:rPr lang="en-US" dirty="0" smtClean="0"/>
              <a:t>Continue to coordinate sewer and water infrastructure to be installed as part of project.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1D837-52C1-4EEA-B465-B3B369253A6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2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Since January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Projects</a:t>
            </a:r>
          </a:p>
          <a:p>
            <a:pPr lvl="1"/>
            <a:r>
              <a:rPr lang="en-US" dirty="0"/>
              <a:t>Strawberry Hill Road Project </a:t>
            </a:r>
          </a:p>
          <a:p>
            <a:pPr lvl="2"/>
            <a:r>
              <a:rPr lang="en-US" dirty="0">
                <a:ea typeface="Calibri"/>
              </a:rPr>
              <a:t>Finalizing design of sewers and pump station</a:t>
            </a:r>
          </a:p>
          <a:p>
            <a:pPr lvl="2"/>
            <a:r>
              <a:rPr lang="en-US" dirty="0">
                <a:ea typeface="Calibri"/>
              </a:rPr>
              <a:t>Continuing coordination with Vineyard Wind </a:t>
            </a:r>
          </a:p>
          <a:p>
            <a:pPr lvl="2"/>
            <a:r>
              <a:rPr lang="en-US" dirty="0">
                <a:ea typeface="Calibri"/>
              </a:rPr>
              <a:t>Anticipating Fall construction start</a:t>
            </a:r>
          </a:p>
          <a:p>
            <a:pPr lvl="2"/>
            <a:r>
              <a:rPr lang="en-US" dirty="0">
                <a:ea typeface="Calibri"/>
              </a:rPr>
              <a:t>Coordinating SRF paperwork</a:t>
            </a:r>
          </a:p>
          <a:p>
            <a:pPr lvl="1"/>
            <a:r>
              <a:rPr lang="en-US" dirty="0" smtClean="0"/>
              <a:t>Rte 28 East (pump station &amp; </a:t>
            </a:r>
            <a:r>
              <a:rPr lang="en-US" dirty="0" err="1" smtClean="0"/>
              <a:t>Sewering</a:t>
            </a:r>
            <a:r>
              <a:rPr lang="en-US" dirty="0" smtClean="0"/>
              <a:t> at </a:t>
            </a:r>
            <a:r>
              <a:rPr lang="en-US" dirty="0" err="1" smtClean="0"/>
              <a:t>Phinney's</a:t>
            </a:r>
            <a:r>
              <a:rPr lang="en-US" dirty="0" smtClean="0"/>
              <a:t> Lane and 28) </a:t>
            </a:r>
          </a:p>
          <a:p>
            <a:pPr lvl="2"/>
            <a:r>
              <a:rPr lang="en-US" dirty="0" smtClean="0"/>
              <a:t>Preliminary Design continues</a:t>
            </a:r>
          </a:p>
          <a:p>
            <a:pPr lvl="2"/>
            <a:r>
              <a:rPr lang="en-US" dirty="0" smtClean="0"/>
              <a:t>Coordinating/partnering with Hyannis Water to remove “dead-ends” in water system as part of project.</a:t>
            </a:r>
          </a:p>
          <a:p>
            <a:pPr lvl="2"/>
            <a:r>
              <a:rPr lang="en-US" dirty="0" smtClean="0"/>
              <a:t>Spring 2022 Construction Start Target</a:t>
            </a:r>
          </a:p>
          <a:p>
            <a:pPr lvl="1"/>
            <a:r>
              <a:rPr lang="en-US" dirty="0" smtClean="0"/>
              <a:t>Long Pond, </a:t>
            </a:r>
            <a:r>
              <a:rPr lang="en-US" dirty="0" err="1" smtClean="0"/>
              <a:t>Phinney</a:t>
            </a:r>
            <a:r>
              <a:rPr lang="en-US" dirty="0" smtClean="0"/>
              <a:t> Lane, and </a:t>
            </a:r>
            <a:r>
              <a:rPr lang="en-US" dirty="0" err="1" smtClean="0"/>
              <a:t>Rt</a:t>
            </a:r>
            <a:r>
              <a:rPr lang="en-US" dirty="0" smtClean="0"/>
              <a:t> 28 to </a:t>
            </a:r>
            <a:r>
              <a:rPr lang="en-US" dirty="0" err="1" smtClean="0"/>
              <a:t>Rt</a:t>
            </a:r>
            <a:r>
              <a:rPr lang="en-US" dirty="0" smtClean="0"/>
              <a:t> 149 surveys</a:t>
            </a:r>
          </a:p>
          <a:p>
            <a:pPr lvl="2"/>
            <a:r>
              <a:rPr lang="en-US" dirty="0" smtClean="0"/>
              <a:t>Long Pond – Draft being reviewed by Town Surveyor</a:t>
            </a:r>
          </a:p>
          <a:p>
            <a:pPr lvl="2"/>
            <a:r>
              <a:rPr lang="en-US" dirty="0" err="1" smtClean="0"/>
              <a:t>Phinneys</a:t>
            </a:r>
            <a:r>
              <a:rPr lang="en-US" dirty="0" smtClean="0"/>
              <a:t> &amp; Rte 28 - Drafts anticipated in February</a:t>
            </a:r>
          </a:p>
          <a:p>
            <a:pPr lvl="2"/>
            <a:r>
              <a:rPr lang="en-US" dirty="0" smtClean="0"/>
              <a:t>Next Steps – Commence preliminary design effort (in-house)</a:t>
            </a:r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1D837-52C1-4EEA-B465-B3B369253A6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6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Wastewater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Projects</a:t>
            </a:r>
          </a:p>
          <a:p>
            <a:pPr lvl="1"/>
            <a:r>
              <a:rPr lang="en-US" dirty="0" smtClean="0"/>
              <a:t>Rendezvous Lane Pump Station</a:t>
            </a:r>
            <a:endParaRPr lang="en-US" dirty="0"/>
          </a:p>
          <a:p>
            <a:pPr lvl="2"/>
            <a:r>
              <a:rPr lang="en-US" dirty="0" smtClean="0">
                <a:ea typeface="Calibri"/>
              </a:rPr>
              <a:t>Construction begins first week in March</a:t>
            </a:r>
            <a:endParaRPr lang="en-US" dirty="0">
              <a:ea typeface="Calibri"/>
            </a:endParaRPr>
          </a:p>
          <a:p>
            <a:pPr lvl="1"/>
            <a:r>
              <a:rPr lang="en-US" dirty="0" smtClean="0"/>
              <a:t>Solids Handling Rehabilitation</a:t>
            </a:r>
          </a:p>
          <a:p>
            <a:pPr lvl="2"/>
            <a:r>
              <a:rPr lang="en-US" dirty="0" smtClean="0"/>
              <a:t>Finalizing Drawings</a:t>
            </a:r>
          </a:p>
          <a:p>
            <a:pPr lvl="2"/>
            <a:r>
              <a:rPr lang="en-US" dirty="0" smtClean="0"/>
              <a:t>Received permission to advertise from SRF</a:t>
            </a:r>
          </a:p>
          <a:p>
            <a:pPr lvl="2"/>
            <a:r>
              <a:rPr lang="en-US" dirty="0" smtClean="0"/>
              <a:t>Anticipate advertising in March</a:t>
            </a:r>
          </a:p>
          <a:p>
            <a:pPr lvl="1"/>
            <a:r>
              <a:rPr lang="en-US" dirty="0" smtClean="0"/>
              <a:t>Pump Station Improvement Program</a:t>
            </a:r>
          </a:p>
          <a:p>
            <a:pPr lvl="2"/>
            <a:r>
              <a:rPr lang="en-US" dirty="0"/>
              <a:t>Finalizing Drawings</a:t>
            </a:r>
          </a:p>
          <a:p>
            <a:pPr lvl="2"/>
            <a:r>
              <a:rPr lang="en-US" dirty="0"/>
              <a:t>Received permission to advertise from SRF</a:t>
            </a:r>
          </a:p>
          <a:p>
            <a:pPr lvl="2"/>
            <a:r>
              <a:rPr lang="en-US" dirty="0"/>
              <a:t>Anticipate advertising in </a:t>
            </a:r>
            <a:r>
              <a:rPr lang="en-US" dirty="0" smtClean="0"/>
              <a:t>March</a:t>
            </a:r>
          </a:p>
          <a:p>
            <a:pPr lvl="1"/>
            <a:r>
              <a:rPr lang="en-US" dirty="0" smtClean="0"/>
              <a:t>Effluent Flow Meter Installation - Complete</a:t>
            </a:r>
            <a:endParaRPr lang="en-US" dirty="0"/>
          </a:p>
          <a:p>
            <a:pPr lvl="1"/>
            <a:r>
              <a:rPr lang="en-US" dirty="0" smtClean="0"/>
              <a:t>Bearses Way Vacuum Sewer Decommissioning &amp; Shared Use Path</a:t>
            </a:r>
          </a:p>
          <a:p>
            <a:pPr lvl="2"/>
            <a:r>
              <a:rPr lang="en-US" dirty="0" smtClean="0"/>
              <a:t>Submitting 75% design to </a:t>
            </a:r>
            <a:r>
              <a:rPr lang="en-US" dirty="0" err="1" smtClean="0"/>
              <a:t>MassDOT</a:t>
            </a:r>
            <a:r>
              <a:rPr lang="en-US" dirty="0" smtClean="0"/>
              <a:t> next week.</a:t>
            </a:r>
            <a:endParaRPr lang="en-US" dirty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1D837-52C1-4EEA-B465-B3B369253A6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24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Phasing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1D837-52C1-4EEA-B465-B3B369253A6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1440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0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 Projects - East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1D837-52C1-4EEA-B465-B3B369253A6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199503"/>
            <a:ext cx="4495800" cy="562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99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 Projects - West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1D837-52C1-4EEA-B465-B3B369253A64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54" y="1219200"/>
            <a:ext cx="7955280" cy="5478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06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Discussion?</a:t>
            </a:r>
            <a:endParaRPr lang="en-US" dirty="0"/>
          </a:p>
        </p:txBody>
      </p:sp>
      <p:pic>
        <p:nvPicPr>
          <p:cNvPr id="173060" name="Picture 4" descr="DPWSEL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371600"/>
            <a:ext cx="50292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001000" y="6286500"/>
            <a:ext cx="1028700" cy="342900"/>
          </a:xfrm>
        </p:spPr>
        <p:txBody>
          <a:bodyPr/>
          <a:lstStyle/>
          <a:p>
            <a:fld id="{5661D837-52C1-4EEA-B465-B3B369253A6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4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nate Update 21 Mar Rev2">
  <a:themeElements>
    <a:clrScheme name="Senate Update 21 Mar Rev2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enate Update 21 Mar Rev2">
      <a:majorFont>
        <a:latin typeface="Arial"/>
        <a:ea typeface=""/>
        <a:cs typeface="Arial"/>
      </a:majorFont>
      <a:minorFont>
        <a:latin typeface="Arial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nate Update 21 Mar Rev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nate Update 21 Mar Rev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nate Update 21 Mar Rev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nate Update 21 Mar Rev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nate Update 21 Mar Rev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nate Update 21 Mar Rev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nate Update 21 Mar Rev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16192</TotalTime>
  <Words>270</Words>
  <Application>Microsoft Office PowerPoint</Application>
  <PresentationFormat>On-screen Show (4:3)</PresentationFormat>
  <Paragraphs>60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Senate Update 21 Mar Rev2</vt:lpstr>
      <vt:lpstr>PowerPoint Presentation</vt:lpstr>
      <vt:lpstr>Update Since January</vt:lpstr>
      <vt:lpstr>Update Since January</vt:lpstr>
      <vt:lpstr>Other Wastewater Projects</vt:lpstr>
      <vt:lpstr>Phasing Plan</vt:lpstr>
      <vt:lpstr>Phase I Projects - East</vt:lpstr>
      <vt:lpstr>Phase I Projects - West</vt:lpstr>
      <vt:lpstr>Discussion?</vt:lpstr>
    </vt:vector>
  </TitlesOfParts>
  <Company>NMCI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richard.cellon</dc:creator>
  <cp:lastModifiedBy>Santos, Daniel</cp:lastModifiedBy>
  <cp:revision>581</cp:revision>
  <cp:lastPrinted>2020-10-27T18:05:19Z</cp:lastPrinted>
  <dcterms:created xsi:type="dcterms:W3CDTF">2007-11-12T21:33:19Z</dcterms:created>
  <dcterms:modified xsi:type="dcterms:W3CDTF">2021-02-19T18:01:06Z</dcterms:modified>
</cp:coreProperties>
</file>