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739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9319F7-9C67-4881-AF23-06BCC08B3126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F7878-C7E1-4FA1-B0DF-1648B3646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13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C0A3-0B55-4E79-8767-5C33FD4F806C}" type="datetime1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482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80CE-B27C-40A0-977A-3AA36CC32AA6}" type="datetime1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958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5093-01EA-4679-9DB3-B184327A8A8A}" type="datetime1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7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91FC-A7FD-425B-9D9F-58ECBF812394}" type="datetime1">
              <a:rPr lang="en-US" smtClean="0"/>
              <a:t>7/23/2020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285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3A7DF-5356-4E48-968D-476C3DCA9B98}" type="datetime1">
              <a:rPr lang="en-US" smtClean="0"/>
              <a:t>7/23/2020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11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D60C-779C-47F3-909F-0D59B0F868ED}" type="datetime1">
              <a:rPr lang="en-US" smtClean="0"/>
              <a:t>7/23/2020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32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FA65-0B45-47D8-9A53-60AB83F917FA}" type="datetime1">
              <a:rPr lang="en-US" smtClean="0"/>
              <a:t>7/23/2020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92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A37D-2B27-4BF7-9BD5-8A764F063BAC}" type="datetime1">
              <a:rPr lang="en-US" smtClean="0"/>
              <a:t>7/23/2020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32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AE690-D6B4-4136-858C-D7FCBA40B7C8}" type="datetime1">
              <a:rPr lang="en-US" smtClean="0"/>
              <a:t>7/23/2020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175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219E-686A-48A5-8E31-D20E3010B6DE}" type="datetime1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1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F16A7-D3CE-40EA-A114-582D4B01E147}" type="datetime1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66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651EE-77C0-4E4F-B499-BCD077BAB60C}" type="datetime1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66948-9F86-483B-9588-6CF11305F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94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Asset Management Advisory Committee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July 23,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792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for Tonight’s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 fontAlgn="base" hangingPunct="0"/>
            <a:r>
              <a:rPr lang="en-US" dirty="0" smtClean="0"/>
              <a:t>Analysis </a:t>
            </a:r>
            <a:r>
              <a:rPr lang="en-US" dirty="0"/>
              <a:t>on keeping the fields for Village use with extra </a:t>
            </a:r>
            <a:r>
              <a:rPr lang="en-US" dirty="0" smtClean="0"/>
              <a:t>parking.</a:t>
            </a:r>
            <a:endParaRPr lang="en-US" dirty="0"/>
          </a:p>
          <a:p>
            <a:pPr fontAlgn="base" hangingPunct="0"/>
            <a:r>
              <a:rPr lang="en-US" dirty="0"/>
              <a:t>Possible on-site small bldg. that could be leased out for </a:t>
            </a:r>
            <a:r>
              <a:rPr lang="en-US" dirty="0" smtClean="0"/>
              <a:t>revenue.</a:t>
            </a:r>
            <a:endParaRPr lang="en-US" dirty="0"/>
          </a:p>
          <a:p>
            <a:pPr lvl="0" fontAlgn="base" hangingPunct="0"/>
            <a:r>
              <a:rPr lang="en-US" dirty="0"/>
              <a:t>Analysis on separating the parcels and discussing Single family homes/ density </a:t>
            </a:r>
            <a:r>
              <a:rPr lang="en-US" dirty="0" smtClean="0"/>
              <a:t>affordable. </a:t>
            </a:r>
            <a:endParaRPr lang="en-US" dirty="0"/>
          </a:p>
          <a:p>
            <a:pPr lvl="0" fontAlgn="base" hangingPunct="0"/>
            <a:r>
              <a:rPr lang="en-US" dirty="0"/>
              <a:t>Analysis on the current water quality and the current flow with the current septic with the three single homes or density </a:t>
            </a:r>
            <a:r>
              <a:rPr lang="en-US" dirty="0" smtClean="0"/>
              <a:t>housing.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19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At our last meeting a number of ideas presented by interested villagers and abutters to the property</a:t>
            </a:r>
          </a:p>
          <a:p>
            <a:pPr lvl="1"/>
            <a:r>
              <a:rPr lang="en-US" dirty="0" smtClean="0"/>
              <a:t>In all categories, retain ballfield and tennis courts for village/Town use (requires possible land division)</a:t>
            </a:r>
          </a:p>
          <a:p>
            <a:pPr lvl="1"/>
            <a:r>
              <a:rPr lang="en-US" dirty="0" smtClean="0"/>
              <a:t>What to do with the portion containing the school fell into two district categories</a:t>
            </a:r>
          </a:p>
          <a:p>
            <a:pPr lvl="2"/>
            <a:r>
              <a:rPr lang="en-US" sz="3200" b="1" u="sng" dirty="0" smtClean="0"/>
              <a:t>Renovate the existing building </a:t>
            </a:r>
          </a:p>
          <a:p>
            <a:pPr lvl="2"/>
            <a:r>
              <a:rPr lang="en-US" sz="3200" b="1" u="sng" dirty="0" smtClean="0"/>
              <a:t>Demo the Building 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62545" y="317212"/>
            <a:ext cx="51798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AMAC June 9, 2020 Summary</a:t>
            </a:r>
            <a:endParaRPr lang="en-US" sz="3200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30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382000" cy="5105400"/>
          </a:xfrm>
        </p:spPr>
        <p:txBody>
          <a:bodyPr>
            <a:normAutofit fontScale="92500" lnSpcReduction="10000"/>
          </a:bodyPr>
          <a:lstStyle/>
          <a:p>
            <a:pPr lvl="1" fontAlgn="base" hangingPunct="0"/>
            <a:r>
              <a:rPr lang="en-US" dirty="0" smtClean="0"/>
              <a:t>The current intent of any plan moving forward is to retain the Ballfield, tennis courts and current parking near fields.</a:t>
            </a:r>
          </a:p>
          <a:p>
            <a:pPr lvl="1" fontAlgn="base" hangingPunct="0"/>
            <a:r>
              <a:rPr lang="en-US" dirty="0" smtClean="0"/>
              <a:t>Split 13.5 acres </a:t>
            </a:r>
          </a:p>
          <a:p>
            <a:pPr lvl="2" fontAlgn="base" hangingPunct="0"/>
            <a:r>
              <a:rPr lang="en-US" dirty="0" smtClean="0"/>
              <a:t>5.5 acre/8.0 acre (Maximizes land for recreation)</a:t>
            </a:r>
          </a:p>
          <a:p>
            <a:pPr lvl="2" fontAlgn="base" hangingPunct="0"/>
            <a:r>
              <a:rPr lang="en-US" dirty="0" smtClean="0"/>
              <a:t>7.0 acre/6.5 acre (allows for possibility of 3 building lots)</a:t>
            </a:r>
          </a:p>
          <a:p>
            <a:pPr lvl="1" fontAlgn="base" hangingPunct="0"/>
            <a:r>
              <a:rPr lang="en-US" dirty="0" smtClean="0"/>
              <a:t>Expansion of parking for fields is linked to what happens to the portion with the school building on it</a:t>
            </a:r>
          </a:p>
          <a:p>
            <a:pPr lvl="1" fontAlgn="base" hangingPunct="0"/>
            <a:r>
              <a:rPr lang="en-US" dirty="0" smtClean="0"/>
              <a:t>Expanded parking can be low cost without paving initially</a:t>
            </a:r>
          </a:p>
          <a:p>
            <a:pPr lvl="1" fontAlgn="base" hangingPunct="0"/>
            <a:r>
              <a:rPr lang="en-US" dirty="0" smtClean="0"/>
              <a:t>The possibility of a new playground is a budget discussion for the retained Town parcel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Analysis on keeping the fields for Village use with extra parking</a:t>
            </a:r>
            <a:endParaRPr lang="en-US" sz="36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83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Renovation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Renovation of the existing building is driven by the intended USE</a:t>
            </a:r>
          </a:p>
          <a:p>
            <a:pPr lvl="1"/>
            <a:r>
              <a:rPr lang="en-US" dirty="0" smtClean="0"/>
              <a:t>Recreation/Village use Building,</a:t>
            </a:r>
          </a:p>
          <a:p>
            <a:pPr lvl="1"/>
            <a:r>
              <a:rPr lang="en-US" dirty="0" smtClean="0"/>
              <a:t>Veterans housing </a:t>
            </a:r>
          </a:p>
          <a:p>
            <a:pPr lvl="1"/>
            <a:r>
              <a:rPr lang="en-US" dirty="0" smtClean="0"/>
              <a:t>Market Rate Housing</a:t>
            </a:r>
            <a:endParaRPr lang="en-US" dirty="0" smtClean="0"/>
          </a:p>
          <a:p>
            <a:pPr lvl="1"/>
            <a:r>
              <a:rPr lang="en-US" dirty="0" smtClean="0"/>
              <a:t>Affordable housing</a:t>
            </a:r>
          </a:p>
          <a:p>
            <a:r>
              <a:rPr lang="en-US" dirty="0" smtClean="0"/>
              <a:t>Preliminary designs suggest 10 to 12 single bedroom units possible in the footprint.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68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09"/>
            <a:ext cx="8229600" cy="1143000"/>
          </a:xfrm>
        </p:spPr>
        <p:txBody>
          <a:bodyPr/>
          <a:lstStyle/>
          <a:p>
            <a:r>
              <a:rPr lang="en-US" dirty="0" smtClean="0"/>
              <a:t>Renovation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Because of age of building, expensive design and rehabilitation; </a:t>
            </a:r>
          </a:p>
          <a:p>
            <a:pPr lvl="1"/>
            <a:r>
              <a:rPr lang="en-US" dirty="0" smtClean="0"/>
              <a:t>Hazardous Materials removal</a:t>
            </a:r>
          </a:p>
          <a:p>
            <a:pPr lvl="1"/>
            <a:r>
              <a:rPr lang="en-US" dirty="0" smtClean="0"/>
              <a:t>Underground oil tank</a:t>
            </a:r>
          </a:p>
          <a:p>
            <a:pPr lvl="1"/>
            <a:r>
              <a:rPr lang="en-US" dirty="0" smtClean="0"/>
              <a:t>School space to Housing – Challenges and Limitations (HVAC costs, Second exits per unit)</a:t>
            </a:r>
          </a:p>
          <a:p>
            <a:pPr lvl="1"/>
            <a:r>
              <a:rPr lang="en-US" dirty="0" smtClean="0"/>
              <a:t>Limited to current location of footprint of Building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b="1" dirty="0" smtClean="0"/>
              <a:t>Tipping Point -- </a:t>
            </a:r>
            <a:r>
              <a:rPr lang="en-US" dirty="0" smtClean="0"/>
              <a:t>Is it better to demo and rebuild the right building, situated differently on the property.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91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001000" cy="886691"/>
          </a:xfrm>
        </p:spPr>
        <p:txBody>
          <a:bodyPr>
            <a:noAutofit/>
          </a:bodyPr>
          <a:lstStyle/>
          <a:p>
            <a:r>
              <a:rPr lang="en-US" sz="3200" u="sng" dirty="0" smtClean="0"/>
              <a:t>Demolition --Ideas from June 9 AMAC Meeting</a:t>
            </a:r>
            <a:endParaRPr lang="en-US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593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Demo of building and retention of space for village use (parking lot area, no building)</a:t>
            </a:r>
          </a:p>
          <a:p>
            <a:r>
              <a:rPr lang="en-US" dirty="0" smtClean="0"/>
              <a:t>Demo of Building  with replacement</a:t>
            </a:r>
          </a:p>
          <a:p>
            <a:pPr lvl="1"/>
            <a:r>
              <a:rPr lang="en-US" dirty="0" smtClean="0"/>
              <a:t>Village Recreation building</a:t>
            </a:r>
          </a:p>
          <a:p>
            <a:pPr lvl="1"/>
            <a:r>
              <a:rPr lang="en-US" dirty="0" smtClean="0"/>
              <a:t>Housing</a:t>
            </a:r>
            <a:r>
              <a:rPr lang="en-US" dirty="0"/>
              <a:t> </a:t>
            </a:r>
            <a:r>
              <a:rPr lang="en-US" dirty="0" smtClean="0"/>
              <a:t>– number of units to be balanced against water quality issues in the area</a:t>
            </a:r>
            <a:endParaRPr lang="en-US" dirty="0" smtClean="0"/>
          </a:p>
          <a:p>
            <a:r>
              <a:rPr lang="en-US" dirty="0" smtClean="0"/>
              <a:t>Demo of building and subdividing </a:t>
            </a:r>
            <a:r>
              <a:rPr lang="en-US" dirty="0" err="1" smtClean="0"/>
              <a:t>approx</a:t>
            </a:r>
            <a:r>
              <a:rPr lang="en-US" dirty="0" smtClean="0"/>
              <a:t> 6.5 acres into three housing lots (with possible reservation of at least one lot for affordable housing)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08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"/>
            <a:ext cx="8229600" cy="1143000"/>
          </a:xfrm>
        </p:spPr>
        <p:txBody>
          <a:bodyPr/>
          <a:lstStyle/>
          <a:p>
            <a:r>
              <a:rPr lang="en-US" dirty="0" smtClean="0"/>
              <a:t>Demolition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We have an estimate in hand on cost to demo the school.  $800,000</a:t>
            </a:r>
          </a:p>
          <a:p>
            <a:r>
              <a:rPr lang="en-US" dirty="0" smtClean="0"/>
              <a:t>Idea of Partial Demo – challenges involving HVAC</a:t>
            </a:r>
            <a:endParaRPr lang="en-US" dirty="0" smtClean="0"/>
          </a:p>
          <a:p>
            <a:r>
              <a:rPr lang="en-US" dirty="0" smtClean="0"/>
              <a:t>Benefit-- “Blank slate” allows for consideration of options for land use.</a:t>
            </a:r>
          </a:p>
          <a:p>
            <a:r>
              <a:rPr lang="en-US" dirty="0" smtClean="0"/>
              <a:t>Question: who carries this cost?</a:t>
            </a:r>
          </a:p>
          <a:p>
            <a:pPr lvl="1"/>
            <a:r>
              <a:rPr lang="en-US" u="sng" dirty="0" smtClean="0"/>
              <a:t>Sell land with school on it </a:t>
            </a:r>
            <a:r>
              <a:rPr lang="en-US" dirty="0" smtClean="0"/>
              <a:t>(transfers costs to new owner) low return to Town</a:t>
            </a:r>
          </a:p>
          <a:p>
            <a:pPr lvl="1"/>
            <a:r>
              <a:rPr lang="en-US" u="sng" dirty="0" smtClean="0"/>
              <a:t>Seek Town funding for demolition </a:t>
            </a:r>
            <a:r>
              <a:rPr lang="en-US" dirty="0" smtClean="0"/>
              <a:t>– maximize value post demo but competition for funding is tricky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220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for Tonight’s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fontAlgn="base" hangingPunct="0"/>
            <a:r>
              <a:rPr lang="en-US" dirty="0" smtClean="0"/>
              <a:t>Analysis </a:t>
            </a:r>
            <a:r>
              <a:rPr lang="en-US" dirty="0"/>
              <a:t>on keeping the fields for Village use with extra parking</a:t>
            </a:r>
          </a:p>
          <a:p>
            <a:pPr fontAlgn="base" hangingPunct="0"/>
            <a:r>
              <a:rPr lang="en-US" b="1" dirty="0">
                <a:solidFill>
                  <a:srgbClr val="FF0000"/>
                </a:solidFill>
              </a:rPr>
              <a:t>Possible on-site small bldg. that could be leased out for revenue</a:t>
            </a:r>
          </a:p>
          <a:p>
            <a:pPr lvl="0" fontAlgn="base" hangingPunct="0"/>
            <a:r>
              <a:rPr lang="en-US" b="1" dirty="0">
                <a:solidFill>
                  <a:srgbClr val="FF0000"/>
                </a:solidFill>
              </a:rPr>
              <a:t>Analysis on separating the parcels and discussing Single family homes/ density affordable </a:t>
            </a:r>
          </a:p>
          <a:p>
            <a:pPr lvl="0" fontAlgn="base" hangingPunct="0"/>
            <a:r>
              <a:rPr lang="en-US" dirty="0"/>
              <a:t>Analysis on the current water quality and the current flow with the current septic with the three single homes or density housing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474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Possible on-site small bldg. that could be leased out for revenue</a:t>
            </a:r>
            <a:br>
              <a:rPr lang="en-US" sz="3200" b="1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06963"/>
          </a:xfrm>
        </p:spPr>
        <p:txBody>
          <a:bodyPr>
            <a:normAutofit/>
          </a:bodyPr>
          <a:lstStyle/>
          <a:p>
            <a:r>
              <a:rPr lang="en-US" dirty="0" smtClean="0"/>
              <a:t>5,000 Sq. Foot building</a:t>
            </a:r>
          </a:p>
          <a:p>
            <a:r>
              <a:rPr lang="en-US" dirty="0" smtClean="0"/>
              <a:t>$300/350 per </a:t>
            </a:r>
            <a:r>
              <a:rPr lang="en-US" dirty="0" err="1" smtClean="0"/>
              <a:t>sq</a:t>
            </a:r>
            <a:r>
              <a:rPr lang="en-US" dirty="0" smtClean="0"/>
              <a:t> foot estimate = $1.5 to $2 million (includes new septic)</a:t>
            </a:r>
          </a:p>
          <a:p>
            <a:r>
              <a:rPr lang="en-US" dirty="0" smtClean="0"/>
              <a:t>Requires demolition of school (additional $800,000 cost)</a:t>
            </a:r>
          </a:p>
          <a:p>
            <a:pPr lvl="1"/>
            <a:r>
              <a:rPr lang="en-US" dirty="0" smtClean="0"/>
              <a:t>Benefit-- “Blank slate”</a:t>
            </a:r>
          </a:p>
          <a:p>
            <a:pPr lvl="1"/>
            <a:r>
              <a:rPr lang="en-US" dirty="0" smtClean="0"/>
              <a:t>Location of building could be maximized</a:t>
            </a:r>
          </a:p>
          <a:p>
            <a:r>
              <a:rPr lang="en-US" dirty="0" smtClean="0"/>
              <a:t>Repair/replace parking area (additional $200,000)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115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fontAlgn="base" hangingPunct="0"/>
            <a:r>
              <a:rPr lang="en-US" sz="2800" b="1" u="sng" dirty="0" smtClean="0"/>
              <a:t>Analysis on separating the parcels and discussing Single family homes/ density affordable </a:t>
            </a:r>
            <a:endParaRPr lang="en-US" sz="2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3716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Requires demolition of school -- additional $800,000 cost. (Old septic, Oil tank, Parking lot)</a:t>
            </a:r>
          </a:p>
          <a:p>
            <a:r>
              <a:rPr lang="en-US" dirty="0" smtClean="0"/>
              <a:t>Sale of 3 lots could offset cost of demolition</a:t>
            </a:r>
          </a:p>
          <a:p>
            <a:r>
              <a:rPr lang="en-US" dirty="0" smtClean="0"/>
              <a:t>3 houses limited to four bedrooms each, same septic impact as 12 units in renovation model</a:t>
            </a:r>
          </a:p>
          <a:p>
            <a:r>
              <a:rPr lang="en-US" dirty="0" smtClean="0"/>
              <a:t>Challenge to meet current zoning regulations.</a:t>
            </a:r>
          </a:p>
          <a:p>
            <a:r>
              <a:rPr lang="en-US" dirty="0" smtClean="0"/>
              <a:t>Discussion on Market vs Affordable is a policy decision.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413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for tonight’s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 fontAlgn="base" hangingPunct="0"/>
            <a:r>
              <a:rPr lang="en-US" dirty="0" smtClean="0"/>
              <a:t>Analysis </a:t>
            </a:r>
            <a:r>
              <a:rPr lang="en-US" dirty="0"/>
              <a:t>on keeping the fields for Village use with extra parking</a:t>
            </a:r>
          </a:p>
          <a:p>
            <a:pPr fontAlgn="base" hangingPunct="0"/>
            <a:r>
              <a:rPr lang="en-US" dirty="0"/>
              <a:t>Possible on-site small bldg. that could be leased out for revenue</a:t>
            </a:r>
          </a:p>
          <a:p>
            <a:pPr lvl="0" fontAlgn="base" hangingPunct="0"/>
            <a:r>
              <a:rPr lang="en-US" dirty="0"/>
              <a:t>Analysis on separating the parcels and discussing Single family homes/ density affordable </a:t>
            </a:r>
          </a:p>
          <a:p>
            <a:pPr lvl="0" fontAlgn="base" hangingPunct="0"/>
            <a:r>
              <a:rPr lang="en-US" b="1" dirty="0">
                <a:solidFill>
                  <a:srgbClr val="FF0000"/>
                </a:solidFill>
              </a:rPr>
              <a:t>Analysis on the current water quality and the current flow with the current septic with the three single homes or density housing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043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fontAlgn="base" hangingPunct="0"/>
            <a:r>
              <a:rPr lang="en-US" sz="2800" b="1" dirty="0" smtClean="0"/>
              <a:t>Analysis on the current water quality and the current flow with the current septic with the three single homes or density housing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02163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 smtClean="0"/>
              <a:t>Cotuit Fire district confirmed property is within the critical Zone 2 wellhead protection area</a:t>
            </a:r>
          </a:p>
          <a:p>
            <a:pPr lvl="1"/>
            <a:r>
              <a:rPr lang="en-US" dirty="0" smtClean="0"/>
              <a:t>Edge of property within 800 feet of drinking water wellfields.</a:t>
            </a:r>
          </a:p>
          <a:p>
            <a:pPr lvl="1"/>
            <a:r>
              <a:rPr lang="en-US" dirty="0" smtClean="0"/>
              <a:t>Identified concerns include, wastewater discharges, storm water infiltration and fertilizers</a:t>
            </a:r>
          </a:p>
          <a:p>
            <a:pPr lvl="1"/>
            <a:r>
              <a:rPr lang="en-US" dirty="0" smtClean="0"/>
              <a:t>A requested goal is a net reduction of Nitrogen loading to the groundwater.</a:t>
            </a:r>
          </a:p>
          <a:p>
            <a:pPr lvl="1"/>
            <a:r>
              <a:rPr lang="en-US" dirty="0" smtClean="0"/>
              <a:t>For housing, use of innovative alternative wastewater facility (septic system) and limit number of units/bedrooms.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5240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032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Competition for demolition money due to FY21 CIP plan cutbacks cold delay demo FY23 or beyond.</a:t>
            </a:r>
          </a:p>
          <a:p>
            <a:r>
              <a:rPr lang="en-US" dirty="0" smtClean="0"/>
              <a:t>Concern over having a building sit unused and becoming a target for vandalism</a:t>
            </a:r>
          </a:p>
          <a:p>
            <a:r>
              <a:rPr lang="en-US" dirty="0" smtClean="0"/>
              <a:t>Concerns about wastewater, drinking water</a:t>
            </a:r>
          </a:p>
          <a:p>
            <a:r>
              <a:rPr lang="en-US" dirty="0" smtClean="0"/>
              <a:t>Minimize financial burden to Town for short term</a:t>
            </a:r>
          </a:p>
          <a:p>
            <a:r>
              <a:rPr lang="en-US" dirty="0" smtClean="0"/>
              <a:t>Ideas for short term tenant or tenants being discussed to offset financial burden</a:t>
            </a:r>
          </a:p>
          <a:p>
            <a:r>
              <a:rPr lang="en-US" dirty="0" smtClean="0"/>
              <a:t>Does not preclude other disposal options as they come forward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AMAC 7 23 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6948-9F86-483B-9588-6CF11305F84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048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980</Words>
  <Application>Microsoft Office PowerPoint</Application>
  <PresentationFormat>On-screen Show (4:3)</PresentationFormat>
  <Paragraphs>113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Asset Management Advisory Committee</vt:lpstr>
      <vt:lpstr>Agenda for Tonight’s meeting</vt:lpstr>
      <vt:lpstr>PowerPoint Presentation</vt:lpstr>
      <vt:lpstr>Analysis on keeping the fields for Village use with extra parking</vt:lpstr>
      <vt:lpstr>Renovation</vt:lpstr>
      <vt:lpstr>Renovation</vt:lpstr>
      <vt:lpstr>Demolition --Ideas from June 9 AMAC Meeting</vt:lpstr>
      <vt:lpstr>Demolition</vt:lpstr>
      <vt:lpstr>Agenda for Tonight’s meeting</vt:lpstr>
      <vt:lpstr>Possible on-site small bldg. that could be leased out for revenue </vt:lpstr>
      <vt:lpstr>Analysis on separating the parcels and discussing Single family homes/ density affordable </vt:lpstr>
      <vt:lpstr>Agenda for tonight’s meeting</vt:lpstr>
      <vt:lpstr>Analysis on the current water quality and the current flow with the current septic with the three single homes or density housing</vt:lpstr>
      <vt:lpstr>Final Thoughts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Anthony</dc:creator>
  <cp:lastModifiedBy>Dave Anthony</cp:lastModifiedBy>
  <cp:revision>13</cp:revision>
  <dcterms:created xsi:type="dcterms:W3CDTF">2020-07-23T19:01:10Z</dcterms:created>
  <dcterms:modified xsi:type="dcterms:W3CDTF">2020-07-23T21:36:32Z</dcterms:modified>
</cp:coreProperties>
</file>