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8" r:id="rId1"/>
  </p:sldMasterIdLst>
  <p:notesMasterIdLst>
    <p:notesMasterId r:id="rId30"/>
  </p:notesMasterIdLst>
  <p:sldIdLst>
    <p:sldId id="256" r:id="rId2"/>
    <p:sldId id="285" r:id="rId3"/>
    <p:sldId id="260" r:id="rId4"/>
    <p:sldId id="286" r:id="rId5"/>
    <p:sldId id="257" r:id="rId6"/>
    <p:sldId id="271" r:id="rId7"/>
    <p:sldId id="290" r:id="rId8"/>
    <p:sldId id="261" r:id="rId9"/>
    <p:sldId id="262" r:id="rId10"/>
    <p:sldId id="263" r:id="rId11"/>
    <p:sldId id="267" r:id="rId12"/>
    <p:sldId id="268" r:id="rId13"/>
    <p:sldId id="269" r:id="rId14"/>
    <p:sldId id="270" r:id="rId15"/>
    <p:sldId id="288" r:id="rId16"/>
    <p:sldId id="287" r:id="rId17"/>
    <p:sldId id="272" r:id="rId18"/>
    <p:sldId id="274" r:id="rId19"/>
    <p:sldId id="275" r:id="rId20"/>
    <p:sldId id="276" r:id="rId21"/>
    <p:sldId id="277" r:id="rId22"/>
    <p:sldId id="279" r:id="rId23"/>
    <p:sldId id="291" r:id="rId24"/>
    <p:sldId id="284" r:id="rId25"/>
    <p:sldId id="280" r:id="rId26"/>
    <p:sldId id="281" r:id="rId27"/>
    <p:sldId id="283" r:id="rId28"/>
    <p:sldId id="292" r:id="rId29"/>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561" autoAdjust="0"/>
  </p:normalViewPr>
  <p:slideViewPr>
    <p:cSldViewPr>
      <p:cViewPr varScale="1">
        <p:scale>
          <a:sx n="75" d="100"/>
          <a:sy n="75" d="100"/>
        </p:scale>
        <p:origin x="-266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dirty="0" smtClean="0"/>
              <a:t>FY 2019 Room Sales By Community</a:t>
            </a:r>
            <a:endParaRPr lang="en-US" sz="1800" dirty="0"/>
          </a:p>
        </c:rich>
      </c:tx>
      <c:layout/>
      <c:overlay val="0"/>
    </c:title>
    <c:autoTitleDeleted val="0"/>
    <c:plotArea>
      <c:layout/>
      <c:barChart>
        <c:barDir val="col"/>
        <c:grouping val="percentStacked"/>
        <c:varyColors val="0"/>
        <c:ser>
          <c:idx val="0"/>
          <c:order val="0"/>
          <c:tx>
            <c:strRef>
              <c:f>Sheet1!$A$2</c:f>
              <c:strCache>
                <c:ptCount val="1"/>
                <c:pt idx="0">
                  <c:v>Barnstable</c:v>
                </c:pt>
              </c:strCache>
            </c:strRef>
          </c:tx>
          <c:invertIfNegative val="0"/>
          <c:cat>
            <c:strRef>
              <c:f>Sheet1!$B$1</c:f>
              <c:strCache>
                <c:ptCount val="1"/>
                <c:pt idx="0">
                  <c:v>Total = $276 Million</c:v>
                </c:pt>
              </c:strCache>
            </c:strRef>
          </c:cat>
          <c:val>
            <c:numRef>
              <c:f>Sheet1!$B$2</c:f>
              <c:numCache>
                <c:formatCode>_("$"* #,##0_);_("$"* \(#,##0\);_("$"* "-"??_);_(@_)</c:formatCode>
                <c:ptCount val="1"/>
                <c:pt idx="0">
                  <c:v>50876100</c:v>
                </c:pt>
              </c:numCache>
            </c:numRef>
          </c:val>
        </c:ser>
        <c:ser>
          <c:idx val="1"/>
          <c:order val="1"/>
          <c:tx>
            <c:strRef>
              <c:f>Sheet1!$A$3</c:f>
              <c:strCache>
                <c:ptCount val="1"/>
                <c:pt idx="0">
                  <c:v>Yarmouth</c:v>
                </c:pt>
              </c:strCache>
            </c:strRef>
          </c:tx>
          <c:invertIfNegative val="0"/>
          <c:cat>
            <c:strRef>
              <c:f>Sheet1!$B$1</c:f>
              <c:strCache>
                <c:ptCount val="1"/>
                <c:pt idx="0">
                  <c:v>Total = $276 Million</c:v>
                </c:pt>
              </c:strCache>
            </c:strRef>
          </c:cat>
          <c:val>
            <c:numRef>
              <c:f>Sheet1!$B$3</c:f>
              <c:numCache>
                <c:formatCode>_("$"* #,##0_);_("$"* \(#,##0\);_("$"* "-"??_);_(@_)</c:formatCode>
                <c:ptCount val="1"/>
                <c:pt idx="0">
                  <c:v>44543817</c:v>
                </c:pt>
              </c:numCache>
            </c:numRef>
          </c:val>
        </c:ser>
        <c:ser>
          <c:idx val="2"/>
          <c:order val="2"/>
          <c:tx>
            <c:strRef>
              <c:f>Sheet1!$A$4</c:f>
              <c:strCache>
                <c:ptCount val="1"/>
                <c:pt idx="0">
                  <c:v>Provincetown</c:v>
                </c:pt>
              </c:strCache>
            </c:strRef>
          </c:tx>
          <c:invertIfNegative val="0"/>
          <c:cat>
            <c:strRef>
              <c:f>Sheet1!$B$1</c:f>
              <c:strCache>
                <c:ptCount val="1"/>
                <c:pt idx="0">
                  <c:v>Total = $276 Million</c:v>
                </c:pt>
              </c:strCache>
            </c:strRef>
          </c:cat>
          <c:val>
            <c:numRef>
              <c:f>Sheet1!$B$4</c:f>
              <c:numCache>
                <c:formatCode>_("$"* #,##0_);_("$"* \(#,##0\);_("$"* "-"??_);_(@_)</c:formatCode>
                <c:ptCount val="1"/>
                <c:pt idx="0">
                  <c:v>36825116</c:v>
                </c:pt>
              </c:numCache>
            </c:numRef>
          </c:val>
        </c:ser>
        <c:ser>
          <c:idx val="3"/>
          <c:order val="3"/>
          <c:tx>
            <c:strRef>
              <c:f>Sheet1!$A$5</c:f>
              <c:strCache>
                <c:ptCount val="1"/>
                <c:pt idx="0">
                  <c:v>Chatham</c:v>
                </c:pt>
              </c:strCache>
            </c:strRef>
          </c:tx>
          <c:invertIfNegative val="0"/>
          <c:cat>
            <c:strRef>
              <c:f>Sheet1!$B$1</c:f>
              <c:strCache>
                <c:ptCount val="1"/>
                <c:pt idx="0">
                  <c:v>Total = $276 Million</c:v>
                </c:pt>
              </c:strCache>
            </c:strRef>
          </c:cat>
          <c:val>
            <c:numRef>
              <c:f>Sheet1!$B$5</c:f>
              <c:numCache>
                <c:formatCode>_("$"* #,##0_);_("$"* \(#,##0\);_("$"* "-"??_);_(@_)</c:formatCode>
                <c:ptCount val="1"/>
                <c:pt idx="0">
                  <c:v>36755625</c:v>
                </c:pt>
              </c:numCache>
            </c:numRef>
          </c:val>
        </c:ser>
        <c:ser>
          <c:idx val="4"/>
          <c:order val="4"/>
          <c:tx>
            <c:strRef>
              <c:f>Sheet1!$A$6</c:f>
              <c:strCache>
                <c:ptCount val="1"/>
                <c:pt idx="0">
                  <c:v>Falmouth</c:v>
                </c:pt>
              </c:strCache>
            </c:strRef>
          </c:tx>
          <c:invertIfNegative val="0"/>
          <c:cat>
            <c:strRef>
              <c:f>Sheet1!$B$1</c:f>
              <c:strCache>
                <c:ptCount val="1"/>
                <c:pt idx="0">
                  <c:v>Total = $276 Million</c:v>
                </c:pt>
              </c:strCache>
            </c:strRef>
          </c:cat>
          <c:val>
            <c:numRef>
              <c:f>Sheet1!$B$6</c:f>
              <c:numCache>
                <c:formatCode>_("$"* #,##0_);_("$"* \(#,##0\);_("$"* "-"??_);_(@_)</c:formatCode>
                <c:ptCount val="1"/>
                <c:pt idx="0">
                  <c:v>24382780</c:v>
                </c:pt>
              </c:numCache>
            </c:numRef>
          </c:val>
        </c:ser>
        <c:ser>
          <c:idx val="5"/>
          <c:order val="5"/>
          <c:tx>
            <c:strRef>
              <c:f>Sheet1!$A$7</c:f>
              <c:strCache>
                <c:ptCount val="1"/>
                <c:pt idx="0">
                  <c:v>Brewster</c:v>
                </c:pt>
              </c:strCache>
            </c:strRef>
          </c:tx>
          <c:invertIfNegative val="0"/>
          <c:cat>
            <c:strRef>
              <c:f>Sheet1!$B$1</c:f>
              <c:strCache>
                <c:ptCount val="1"/>
                <c:pt idx="0">
                  <c:v>Total = $276 Million</c:v>
                </c:pt>
              </c:strCache>
            </c:strRef>
          </c:cat>
          <c:val>
            <c:numRef>
              <c:f>Sheet1!$B$7</c:f>
              <c:numCache>
                <c:formatCode>_("$"* #,##0_);_("$"* \(#,##0\);_("$"* "-"??_);_(@_)</c:formatCode>
                <c:ptCount val="1"/>
                <c:pt idx="0">
                  <c:v>19830950</c:v>
                </c:pt>
              </c:numCache>
            </c:numRef>
          </c:val>
        </c:ser>
        <c:ser>
          <c:idx val="6"/>
          <c:order val="6"/>
          <c:tx>
            <c:strRef>
              <c:f>Sheet1!$A$8</c:f>
              <c:strCache>
                <c:ptCount val="1"/>
                <c:pt idx="0">
                  <c:v>Harwich</c:v>
                </c:pt>
              </c:strCache>
            </c:strRef>
          </c:tx>
          <c:invertIfNegative val="0"/>
          <c:cat>
            <c:strRef>
              <c:f>Sheet1!$B$1</c:f>
              <c:strCache>
                <c:ptCount val="1"/>
                <c:pt idx="0">
                  <c:v>Total = $276 Million</c:v>
                </c:pt>
              </c:strCache>
            </c:strRef>
          </c:cat>
          <c:val>
            <c:numRef>
              <c:f>Sheet1!$B$8</c:f>
              <c:numCache>
                <c:formatCode>_("$"* #,##0_);_("$"* \(#,##0\);_("$"* "-"??_);_(@_)</c:formatCode>
                <c:ptCount val="1"/>
                <c:pt idx="0">
                  <c:v>17119800</c:v>
                </c:pt>
              </c:numCache>
            </c:numRef>
          </c:val>
        </c:ser>
        <c:ser>
          <c:idx val="7"/>
          <c:order val="7"/>
          <c:tx>
            <c:strRef>
              <c:f>Sheet1!$A$9</c:f>
              <c:strCache>
                <c:ptCount val="1"/>
                <c:pt idx="0">
                  <c:v>Dennis</c:v>
                </c:pt>
              </c:strCache>
            </c:strRef>
          </c:tx>
          <c:invertIfNegative val="0"/>
          <c:cat>
            <c:strRef>
              <c:f>Sheet1!$B$1</c:f>
              <c:strCache>
                <c:ptCount val="1"/>
                <c:pt idx="0">
                  <c:v>Total = $276 Million</c:v>
                </c:pt>
              </c:strCache>
            </c:strRef>
          </c:cat>
          <c:val>
            <c:numRef>
              <c:f>Sheet1!$B$9</c:f>
              <c:numCache>
                <c:formatCode>_("$"* #,##0_);_("$"* \(#,##0\);_("$"* "-"??_);_(@_)</c:formatCode>
                <c:ptCount val="1"/>
                <c:pt idx="0">
                  <c:v>13072200</c:v>
                </c:pt>
              </c:numCache>
            </c:numRef>
          </c:val>
        </c:ser>
        <c:ser>
          <c:idx val="8"/>
          <c:order val="8"/>
          <c:tx>
            <c:strRef>
              <c:f>Sheet1!$A$10</c:f>
              <c:strCache>
                <c:ptCount val="1"/>
                <c:pt idx="0">
                  <c:v>Truro</c:v>
                </c:pt>
              </c:strCache>
            </c:strRef>
          </c:tx>
          <c:invertIfNegative val="0"/>
          <c:cat>
            <c:strRef>
              <c:f>Sheet1!$B$1</c:f>
              <c:strCache>
                <c:ptCount val="1"/>
                <c:pt idx="0">
                  <c:v>Total = $276 Million</c:v>
                </c:pt>
              </c:strCache>
            </c:strRef>
          </c:cat>
          <c:val>
            <c:numRef>
              <c:f>Sheet1!$B$10</c:f>
              <c:numCache>
                <c:formatCode>_("$"* #,##0_);_("$"* \(#,##0\);_("$"* "-"??_);_(@_)</c:formatCode>
                <c:ptCount val="1"/>
                <c:pt idx="0">
                  <c:v>9261975</c:v>
                </c:pt>
              </c:numCache>
            </c:numRef>
          </c:val>
        </c:ser>
        <c:ser>
          <c:idx val="9"/>
          <c:order val="9"/>
          <c:tx>
            <c:strRef>
              <c:f>Sheet1!$A$11</c:f>
              <c:strCache>
                <c:ptCount val="1"/>
                <c:pt idx="0">
                  <c:v>Eastham</c:v>
                </c:pt>
              </c:strCache>
            </c:strRef>
          </c:tx>
          <c:invertIfNegative val="0"/>
          <c:cat>
            <c:strRef>
              <c:f>Sheet1!$B$1</c:f>
              <c:strCache>
                <c:ptCount val="1"/>
                <c:pt idx="0">
                  <c:v>Total = $276 Million</c:v>
                </c:pt>
              </c:strCache>
            </c:strRef>
          </c:cat>
          <c:val>
            <c:numRef>
              <c:f>Sheet1!$B$11</c:f>
              <c:numCache>
                <c:formatCode>_("$"* #,##0_);_("$"* \(#,##0\);_("$"* "-"??_);_(@_)</c:formatCode>
                <c:ptCount val="1"/>
                <c:pt idx="0">
                  <c:v>7341800</c:v>
                </c:pt>
              </c:numCache>
            </c:numRef>
          </c:val>
        </c:ser>
        <c:ser>
          <c:idx val="10"/>
          <c:order val="10"/>
          <c:tx>
            <c:strRef>
              <c:f>Sheet1!$A$12</c:f>
              <c:strCache>
                <c:ptCount val="1"/>
                <c:pt idx="0">
                  <c:v>Sandwich</c:v>
                </c:pt>
              </c:strCache>
            </c:strRef>
          </c:tx>
          <c:invertIfNegative val="0"/>
          <c:cat>
            <c:strRef>
              <c:f>Sheet1!$B$1</c:f>
              <c:strCache>
                <c:ptCount val="1"/>
                <c:pt idx="0">
                  <c:v>Total = $276 Million</c:v>
                </c:pt>
              </c:strCache>
            </c:strRef>
          </c:cat>
          <c:val>
            <c:numRef>
              <c:f>Sheet1!$B$12</c:f>
              <c:numCache>
                <c:formatCode>_("$"* #,##0_);_("$"* \(#,##0\);_("$"* "-"??_);_(@_)</c:formatCode>
                <c:ptCount val="1"/>
                <c:pt idx="0">
                  <c:v>6311925</c:v>
                </c:pt>
              </c:numCache>
            </c:numRef>
          </c:val>
        </c:ser>
        <c:ser>
          <c:idx val="11"/>
          <c:order val="11"/>
          <c:tx>
            <c:strRef>
              <c:f>Sheet1!$A$13</c:f>
              <c:strCache>
                <c:ptCount val="1"/>
                <c:pt idx="0">
                  <c:v>Orleans</c:v>
                </c:pt>
              </c:strCache>
            </c:strRef>
          </c:tx>
          <c:invertIfNegative val="0"/>
          <c:cat>
            <c:strRef>
              <c:f>Sheet1!$B$1</c:f>
              <c:strCache>
                <c:ptCount val="1"/>
                <c:pt idx="0">
                  <c:v>Total = $276 Million</c:v>
                </c:pt>
              </c:strCache>
            </c:strRef>
          </c:cat>
          <c:val>
            <c:numRef>
              <c:f>Sheet1!$B$13</c:f>
              <c:numCache>
                <c:formatCode>_("$"* #,##0_);_("$"* \(#,##0\);_("$"* "-"??_);_(@_)</c:formatCode>
                <c:ptCount val="1"/>
                <c:pt idx="0">
                  <c:v>3939183</c:v>
                </c:pt>
              </c:numCache>
            </c:numRef>
          </c:val>
        </c:ser>
        <c:ser>
          <c:idx val="12"/>
          <c:order val="12"/>
          <c:tx>
            <c:strRef>
              <c:f>Sheet1!$A$14</c:f>
              <c:strCache>
                <c:ptCount val="1"/>
                <c:pt idx="0">
                  <c:v>Wellfleet</c:v>
                </c:pt>
              </c:strCache>
            </c:strRef>
          </c:tx>
          <c:invertIfNegative val="0"/>
          <c:cat>
            <c:strRef>
              <c:f>Sheet1!$B$1</c:f>
              <c:strCache>
                <c:ptCount val="1"/>
                <c:pt idx="0">
                  <c:v>Total = $276 Million</c:v>
                </c:pt>
              </c:strCache>
            </c:strRef>
          </c:cat>
          <c:val>
            <c:numRef>
              <c:f>Sheet1!$B$14</c:f>
              <c:numCache>
                <c:formatCode>_("$"* #,##0_);_("$"* \(#,##0\);_("$"* "-"??_);_(@_)</c:formatCode>
                <c:ptCount val="1"/>
                <c:pt idx="0">
                  <c:v>2910700</c:v>
                </c:pt>
              </c:numCache>
            </c:numRef>
          </c:val>
        </c:ser>
        <c:ser>
          <c:idx val="13"/>
          <c:order val="13"/>
          <c:tx>
            <c:strRef>
              <c:f>Sheet1!$A$15</c:f>
              <c:strCache>
                <c:ptCount val="1"/>
                <c:pt idx="0">
                  <c:v>Mashpee</c:v>
                </c:pt>
              </c:strCache>
            </c:strRef>
          </c:tx>
          <c:invertIfNegative val="0"/>
          <c:cat>
            <c:strRef>
              <c:f>Sheet1!$B$1</c:f>
              <c:strCache>
                <c:ptCount val="1"/>
                <c:pt idx="0">
                  <c:v>Total = $276 Million</c:v>
                </c:pt>
              </c:strCache>
            </c:strRef>
          </c:cat>
          <c:val>
            <c:numRef>
              <c:f>Sheet1!$B$15</c:f>
              <c:numCache>
                <c:formatCode>_("$"* #,##0_);_("$"* \(#,##0\);_("$"* "-"??_);_(@_)</c:formatCode>
                <c:ptCount val="1"/>
                <c:pt idx="0">
                  <c:v>1787700</c:v>
                </c:pt>
              </c:numCache>
            </c:numRef>
          </c:val>
        </c:ser>
        <c:ser>
          <c:idx val="14"/>
          <c:order val="14"/>
          <c:tx>
            <c:strRef>
              <c:f>Sheet1!$A$16</c:f>
              <c:strCache>
                <c:ptCount val="1"/>
                <c:pt idx="0">
                  <c:v>Bourne</c:v>
                </c:pt>
              </c:strCache>
            </c:strRef>
          </c:tx>
          <c:invertIfNegative val="0"/>
          <c:cat>
            <c:strRef>
              <c:f>Sheet1!$B$1</c:f>
              <c:strCache>
                <c:ptCount val="1"/>
                <c:pt idx="0">
                  <c:v>Total = $276 Million</c:v>
                </c:pt>
              </c:strCache>
            </c:strRef>
          </c:cat>
          <c:val>
            <c:numRef>
              <c:f>Sheet1!$B$16</c:f>
              <c:numCache>
                <c:formatCode>_("$"* #,##0_);_("$"* \(#,##0\);_("$"* "-"??_);_(@_)</c:formatCode>
                <c:ptCount val="1"/>
                <c:pt idx="0">
                  <c:v>1395833</c:v>
                </c:pt>
              </c:numCache>
            </c:numRef>
          </c:val>
        </c:ser>
        <c:dLbls>
          <c:showLegendKey val="0"/>
          <c:showVal val="0"/>
          <c:showCatName val="0"/>
          <c:showSerName val="0"/>
          <c:showPercent val="0"/>
          <c:showBubbleSize val="0"/>
        </c:dLbls>
        <c:gapWidth val="150"/>
        <c:overlap val="100"/>
        <c:axId val="282459520"/>
        <c:axId val="291189888"/>
      </c:barChart>
      <c:catAx>
        <c:axId val="282459520"/>
        <c:scaling>
          <c:orientation val="minMax"/>
        </c:scaling>
        <c:delete val="0"/>
        <c:axPos val="b"/>
        <c:majorTickMark val="out"/>
        <c:minorTickMark val="none"/>
        <c:tickLblPos val="nextTo"/>
        <c:txPr>
          <a:bodyPr/>
          <a:lstStyle/>
          <a:p>
            <a:pPr>
              <a:defRPr sz="1400"/>
            </a:pPr>
            <a:endParaRPr lang="en-US"/>
          </a:p>
        </c:txPr>
        <c:crossAx val="291189888"/>
        <c:crosses val="autoZero"/>
        <c:auto val="1"/>
        <c:lblAlgn val="ctr"/>
        <c:lblOffset val="100"/>
        <c:noMultiLvlLbl val="0"/>
      </c:catAx>
      <c:valAx>
        <c:axId val="291189888"/>
        <c:scaling>
          <c:orientation val="minMax"/>
        </c:scaling>
        <c:delete val="0"/>
        <c:axPos val="l"/>
        <c:majorGridlines/>
        <c:numFmt formatCode="0%" sourceLinked="1"/>
        <c:majorTickMark val="out"/>
        <c:minorTickMark val="none"/>
        <c:tickLblPos val="nextTo"/>
        <c:txPr>
          <a:bodyPr/>
          <a:lstStyle/>
          <a:p>
            <a:pPr>
              <a:defRPr sz="1400"/>
            </a:pPr>
            <a:endParaRPr lang="en-US"/>
          </a:p>
        </c:txPr>
        <c:crossAx val="282459520"/>
        <c:crosses val="autoZero"/>
        <c:crossBetween val="between"/>
      </c:valAx>
    </c:plotArea>
    <c:legend>
      <c:legendPos val="r"/>
      <c:layout/>
      <c:overlay val="0"/>
      <c:txPr>
        <a:bodyPr/>
        <a:lstStyle/>
        <a:p>
          <a:pPr>
            <a:defRPr sz="8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Average Increase of 3.11%</a:t>
            </a:r>
            <a:endParaRPr lang="en-US" dirty="0"/>
          </a:p>
        </c:rich>
      </c:tx>
      <c:layout/>
      <c:overlay val="0"/>
    </c:title>
    <c:autoTitleDeleted val="0"/>
    <c:plotArea>
      <c:layout/>
      <c:lineChart>
        <c:grouping val="standard"/>
        <c:varyColors val="0"/>
        <c:ser>
          <c:idx val="0"/>
          <c:order val="0"/>
          <c:tx>
            <c:strRef>
              <c:f>Sheet1!$B$1</c:f>
              <c:strCache>
                <c:ptCount val="1"/>
                <c:pt idx="0">
                  <c:v>Series 1</c:v>
                </c:pt>
              </c:strCache>
            </c:strRef>
          </c:tx>
          <c:marker>
            <c:symbol val="none"/>
          </c:marker>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"$"#,##0</c:formatCode>
                <c:ptCount val="8"/>
                <c:pt idx="0">
                  <c:v>2468674.4900000002</c:v>
                </c:pt>
                <c:pt idx="1">
                  <c:v>2537046.06</c:v>
                </c:pt>
                <c:pt idx="2">
                  <c:v>2715769.17</c:v>
                </c:pt>
                <c:pt idx="3">
                  <c:v>2682275.79</c:v>
                </c:pt>
                <c:pt idx="4">
                  <c:v>2801924.34</c:v>
                </c:pt>
                <c:pt idx="5">
                  <c:v>2926605.21</c:v>
                </c:pt>
                <c:pt idx="6">
                  <c:v>2974137.7800000003</c:v>
                </c:pt>
                <c:pt idx="7">
                  <c:v>3052565.8499999996</c:v>
                </c:pt>
              </c:numCache>
            </c:numRef>
          </c:val>
          <c:smooth val="0"/>
        </c:ser>
        <c:dLbls>
          <c:showLegendKey val="0"/>
          <c:showVal val="0"/>
          <c:showCatName val="0"/>
          <c:showSerName val="0"/>
          <c:showPercent val="0"/>
          <c:showBubbleSize val="0"/>
        </c:dLbls>
        <c:marker val="1"/>
        <c:smooth val="0"/>
        <c:axId val="292385920"/>
        <c:axId val="292387456"/>
      </c:lineChart>
      <c:catAx>
        <c:axId val="292385920"/>
        <c:scaling>
          <c:orientation val="minMax"/>
        </c:scaling>
        <c:delete val="0"/>
        <c:axPos val="b"/>
        <c:numFmt formatCode="General" sourceLinked="1"/>
        <c:majorTickMark val="none"/>
        <c:minorTickMark val="none"/>
        <c:tickLblPos val="nextTo"/>
        <c:txPr>
          <a:bodyPr/>
          <a:lstStyle/>
          <a:p>
            <a:pPr>
              <a:defRPr sz="1200"/>
            </a:pPr>
            <a:endParaRPr lang="en-US"/>
          </a:p>
        </c:txPr>
        <c:crossAx val="292387456"/>
        <c:crosses val="autoZero"/>
        <c:auto val="1"/>
        <c:lblAlgn val="ctr"/>
        <c:lblOffset val="100"/>
        <c:noMultiLvlLbl val="0"/>
      </c:catAx>
      <c:valAx>
        <c:axId val="292387456"/>
        <c:scaling>
          <c:orientation val="minMax"/>
          <c:min val="2000000"/>
        </c:scaling>
        <c:delete val="0"/>
        <c:axPos val="l"/>
        <c:majorGridlines/>
        <c:numFmt formatCode="&quot;$&quot;#,##0" sourceLinked="1"/>
        <c:majorTickMark val="out"/>
        <c:minorTickMark val="none"/>
        <c:tickLblPos val="nextTo"/>
        <c:txPr>
          <a:bodyPr/>
          <a:lstStyle/>
          <a:p>
            <a:pPr>
              <a:defRPr sz="1400"/>
            </a:pPr>
            <a:endParaRPr lang="en-US"/>
          </a:p>
        </c:txPr>
        <c:crossAx val="29238592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dirty="0" smtClean="0"/>
              <a:t>Average Increase of 4.43%</a:t>
            </a:r>
            <a:endParaRPr lang="en-US" sz="1800" dirty="0"/>
          </a:p>
        </c:rich>
      </c:tx>
      <c:layout/>
      <c:overlay val="0"/>
    </c:title>
    <c:autoTitleDeleted val="0"/>
    <c:plotArea>
      <c:layout/>
      <c:lineChart>
        <c:grouping val="standard"/>
        <c:varyColors val="0"/>
        <c:ser>
          <c:idx val="0"/>
          <c:order val="0"/>
          <c:tx>
            <c:strRef>
              <c:f>Sheet1!$B$1</c:f>
              <c:strCache>
                <c:ptCount val="1"/>
                <c:pt idx="0">
                  <c:v>Series 1</c:v>
                </c:pt>
              </c:strCache>
            </c:strRef>
          </c:tx>
          <c:marker>
            <c:symbol val="none"/>
          </c:marker>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"$"#,##0</c:formatCode>
                <c:ptCount val="8"/>
                <c:pt idx="0">
                  <c:v>1197380.2</c:v>
                </c:pt>
                <c:pt idx="1">
                  <c:v>1255113.1499999999</c:v>
                </c:pt>
                <c:pt idx="2">
                  <c:v>1302329.21</c:v>
                </c:pt>
                <c:pt idx="3">
                  <c:v>1369762.41</c:v>
                </c:pt>
                <c:pt idx="4">
                  <c:v>1465623.75</c:v>
                </c:pt>
                <c:pt idx="5">
                  <c:v>1485589.35</c:v>
                </c:pt>
                <c:pt idx="6">
                  <c:v>1550283.61</c:v>
                </c:pt>
                <c:pt idx="7">
                  <c:v>1620726.99</c:v>
                </c:pt>
              </c:numCache>
            </c:numRef>
          </c:val>
          <c:smooth val="0"/>
        </c:ser>
        <c:dLbls>
          <c:showLegendKey val="0"/>
          <c:showVal val="0"/>
          <c:showCatName val="0"/>
          <c:showSerName val="0"/>
          <c:showPercent val="0"/>
          <c:showBubbleSize val="0"/>
        </c:dLbls>
        <c:marker val="1"/>
        <c:smooth val="0"/>
        <c:axId val="292415744"/>
        <c:axId val="292433920"/>
      </c:lineChart>
      <c:catAx>
        <c:axId val="292415744"/>
        <c:scaling>
          <c:orientation val="minMax"/>
        </c:scaling>
        <c:delete val="0"/>
        <c:axPos val="b"/>
        <c:numFmt formatCode="General" sourceLinked="1"/>
        <c:majorTickMark val="none"/>
        <c:minorTickMark val="none"/>
        <c:tickLblPos val="nextTo"/>
        <c:txPr>
          <a:bodyPr/>
          <a:lstStyle/>
          <a:p>
            <a:pPr>
              <a:defRPr sz="1400"/>
            </a:pPr>
            <a:endParaRPr lang="en-US"/>
          </a:p>
        </c:txPr>
        <c:crossAx val="292433920"/>
        <c:crosses val="autoZero"/>
        <c:auto val="1"/>
        <c:lblAlgn val="ctr"/>
        <c:lblOffset val="100"/>
        <c:noMultiLvlLbl val="0"/>
      </c:catAx>
      <c:valAx>
        <c:axId val="292433920"/>
        <c:scaling>
          <c:orientation val="minMax"/>
          <c:min val="1000000"/>
        </c:scaling>
        <c:delete val="0"/>
        <c:axPos val="l"/>
        <c:majorGridlines/>
        <c:numFmt formatCode="&quot;$&quot;#,##0" sourceLinked="1"/>
        <c:majorTickMark val="out"/>
        <c:minorTickMark val="none"/>
        <c:tickLblPos val="nextTo"/>
        <c:txPr>
          <a:bodyPr/>
          <a:lstStyle/>
          <a:p>
            <a:pPr>
              <a:defRPr sz="1400"/>
            </a:pPr>
            <a:endParaRPr lang="en-US"/>
          </a:p>
        </c:txPr>
        <c:crossAx val="2924157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dirty="0" smtClean="0"/>
              <a:t>Growth in Sewer Connections</a:t>
            </a:r>
            <a:endParaRPr lang="en-US" sz="1800" dirty="0"/>
          </a:p>
        </c:rich>
      </c:tx>
      <c:overlay val="0"/>
    </c:title>
    <c:autoTitleDeleted val="0"/>
    <c:plotArea>
      <c:layout/>
      <c:lineChart>
        <c:grouping val="standard"/>
        <c:varyColors val="0"/>
        <c:ser>
          <c:idx val="2"/>
          <c:order val="0"/>
          <c:marker>
            <c:symbol val="none"/>
          </c:marker>
          <c:val>
            <c:numRef>
              <c:f>Sheet1!$B$2:$B$35</c:f>
              <c:numCache>
                <c:formatCode>General</c:formatCode>
                <c:ptCount val="34"/>
                <c:pt idx="0">
                  <c:v>0</c:v>
                </c:pt>
                <c:pt idx="1">
                  <c:v>0</c:v>
                </c:pt>
                <c:pt idx="2">
                  <c:v>7</c:v>
                </c:pt>
                <c:pt idx="3">
                  <c:v>7</c:v>
                </c:pt>
                <c:pt idx="4">
                  <c:v>247</c:v>
                </c:pt>
                <c:pt idx="5">
                  <c:v>247</c:v>
                </c:pt>
                <c:pt idx="6">
                  <c:v>427</c:v>
                </c:pt>
                <c:pt idx="7">
                  <c:v>1283</c:v>
                </c:pt>
                <c:pt idx="8">
                  <c:v>1324</c:v>
                </c:pt>
                <c:pt idx="9">
                  <c:v>2078</c:v>
                </c:pt>
                <c:pt idx="10">
                  <c:v>2881</c:v>
                </c:pt>
                <c:pt idx="11">
                  <c:v>3714</c:v>
                </c:pt>
                <c:pt idx="12">
                  <c:v>4071</c:v>
                </c:pt>
                <c:pt idx="13">
                  <c:v>4613</c:v>
                </c:pt>
                <c:pt idx="14">
                  <c:v>4923</c:v>
                </c:pt>
                <c:pt idx="15">
                  <c:v>5233</c:v>
                </c:pt>
                <c:pt idx="16">
                  <c:v>5543</c:v>
                </c:pt>
                <c:pt idx="17">
                  <c:v>5853</c:v>
                </c:pt>
                <c:pt idx="18">
                  <c:v>6163</c:v>
                </c:pt>
                <c:pt idx="19">
                  <c:v>6473</c:v>
                </c:pt>
                <c:pt idx="20">
                  <c:v>6783</c:v>
                </c:pt>
                <c:pt idx="21">
                  <c:v>7093</c:v>
                </c:pt>
                <c:pt idx="22">
                  <c:v>7403</c:v>
                </c:pt>
                <c:pt idx="23">
                  <c:v>7712</c:v>
                </c:pt>
                <c:pt idx="24">
                  <c:v>7922</c:v>
                </c:pt>
                <c:pt idx="25">
                  <c:v>8132</c:v>
                </c:pt>
                <c:pt idx="26">
                  <c:v>8342</c:v>
                </c:pt>
                <c:pt idx="27">
                  <c:v>8552</c:v>
                </c:pt>
                <c:pt idx="28">
                  <c:v>8762</c:v>
                </c:pt>
                <c:pt idx="29">
                  <c:v>8972</c:v>
                </c:pt>
                <c:pt idx="30">
                  <c:v>9182</c:v>
                </c:pt>
                <c:pt idx="31">
                  <c:v>9392</c:v>
                </c:pt>
                <c:pt idx="32">
                  <c:v>9602</c:v>
                </c:pt>
                <c:pt idx="33">
                  <c:v>9812</c:v>
                </c:pt>
              </c:numCache>
            </c:numRef>
          </c:val>
          <c:smooth val="0"/>
        </c:ser>
        <c:dLbls>
          <c:showLegendKey val="0"/>
          <c:showVal val="0"/>
          <c:showCatName val="0"/>
          <c:showSerName val="0"/>
          <c:showPercent val="0"/>
          <c:showBubbleSize val="0"/>
        </c:dLbls>
        <c:dropLines/>
        <c:marker val="1"/>
        <c:smooth val="0"/>
        <c:axId val="290893824"/>
        <c:axId val="290895744"/>
      </c:lineChart>
      <c:catAx>
        <c:axId val="290893824"/>
        <c:scaling>
          <c:orientation val="minMax"/>
        </c:scaling>
        <c:delete val="0"/>
        <c:axPos val="b"/>
        <c:title>
          <c:tx>
            <c:rich>
              <a:bodyPr/>
              <a:lstStyle/>
              <a:p>
                <a:pPr>
                  <a:defRPr sz="1000"/>
                </a:pPr>
                <a:r>
                  <a:rPr lang="en-US" sz="1000" dirty="0" smtClean="0"/>
                  <a:t>Program Year</a:t>
                </a:r>
                <a:endParaRPr lang="en-US" sz="1000" dirty="0"/>
              </a:p>
            </c:rich>
          </c:tx>
          <c:overlay val="0"/>
        </c:title>
        <c:numFmt formatCode="General" sourceLinked="1"/>
        <c:majorTickMark val="out"/>
        <c:minorTickMark val="none"/>
        <c:tickLblPos val="nextTo"/>
        <c:txPr>
          <a:bodyPr/>
          <a:lstStyle/>
          <a:p>
            <a:pPr>
              <a:defRPr sz="800"/>
            </a:pPr>
            <a:endParaRPr lang="en-US"/>
          </a:p>
        </c:txPr>
        <c:crossAx val="290895744"/>
        <c:crosses val="autoZero"/>
        <c:auto val="1"/>
        <c:lblAlgn val="ctr"/>
        <c:lblOffset val="100"/>
        <c:noMultiLvlLbl val="0"/>
      </c:catAx>
      <c:valAx>
        <c:axId val="290895744"/>
        <c:scaling>
          <c:orientation val="minMax"/>
        </c:scaling>
        <c:delete val="0"/>
        <c:axPos val="l"/>
        <c:majorGridlines/>
        <c:title>
          <c:tx>
            <c:rich>
              <a:bodyPr rot="-5400000" vert="horz"/>
              <a:lstStyle/>
              <a:p>
                <a:pPr>
                  <a:defRPr sz="1000"/>
                </a:pPr>
                <a:r>
                  <a:rPr lang="en-US" sz="1000" dirty="0" smtClean="0"/>
                  <a:t>New Connections</a:t>
                </a:r>
                <a:endParaRPr lang="en-US" sz="1000" dirty="0"/>
              </a:p>
            </c:rich>
          </c:tx>
          <c:overlay val="0"/>
        </c:title>
        <c:numFmt formatCode="General" sourceLinked="1"/>
        <c:majorTickMark val="out"/>
        <c:minorTickMark val="none"/>
        <c:tickLblPos val="nextTo"/>
        <c:txPr>
          <a:bodyPr/>
          <a:lstStyle/>
          <a:p>
            <a:pPr>
              <a:defRPr sz="1200"/>
            </a:pPr>
            <a:endParaRPr lang="en-US"/>
          </a:p>
        </c:txPr>
        <c:crossAx val="29089382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g"/></Relationships>
</file>

<file path=ppt/diagrams/_rels/data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jpeg"/><Relationship Id="rId2" Type="http://schemas.openxmlformats.org/officeDocument/2006/relationships/image" Target="../media/image11.jpg"/><Relationship Id="rId1" Type="http://schemas.openxmlformats.org/officeDocument/2006/relationships/image" Target="../media/image10.jpeg"/><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g"/></Relationships>
</file>

<file path=ppt/diagrams/_rels/drawing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jpeg"/><Relationship Id="rId2" Type="http://schemas.openxmlformats.org/officeDocument/2006/relationships/image" Target="../media/image11.jpg"/><Relationship Id="rId1" Type="http://schemas.openxmlformats.org/officeDocument/2006/relationships/image" Target="../media/image10.jpeg"/><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E77AC5-8626-44C7-92FC-058F04A5BE67}" type="doc">
      <dgm:prSet loTypeId="urn:microsoft.com/office/officeart/2005/8/layout/pList2" loCatId="list" qsTypeId="urn:microsoft.com/office/officeart/2005/8/quickstyle/simple1" qsCatId="simple" csTypeId="urn:microsoft.com/office/officeart/2005/8/colors/accent1_2" csCatId="accent1" phldr="1"/>
      <dgm:spPr/>
    </dgm:pt>
    <dgm:pt modelId="{32BF8D9F-4776-4F0A-86D1-D6CAE4B1BCD6}">
      <dgm:prSet phldrT="[Text]"/>
      <dgm:spPr/>
      <dgm:t>
        <a:bodyPr/>
        <a:lstStyle/>
        <a:p>
          <a:r>
            <a:rPr lang="en-US" dirty="0" smtClean="0"/>
            <a:t>Collection &amp; Conveyance System Costs</a:t>
          </a:r>
        </a:p>
        <a:p>
          <a:r>
            <a:rPr lang="en-US" dirty="0" smtClean="0"/>
            <a:t>$640 Million</a:t>
          </a:r>
          <a:endParaRPr lang="en-US" dirty="0"/>
        </a:p>
      </dgm:t>
    </dgm:pt>
    <dgm:pt modelId="{48F21396-0DB4-4FF1-87D3-71F855DA9879}" type="parTrans" cxnId="{5C5D6937-4DDF-46B6-B48B-73BEDD869ED1}">
      <dgm:prSet/>
      <dgm:spPr/>
      <dgm:t>
        <a:bodyPr/>
        <a:lstStyle/>
        <a:p>
          <a:endParaRPr lang="en-US"/>
        </a:p>
      </dgm:t>
    </dgm:pt>
    <dgm:pt modelId="{A0625222-28D3-4796-B870-13E5E2E81C3B}" type="sibTrans" cxnId="{5C5D6937-4DDF-46B6-B48B-73BEDD869ED1}">
      <dgm:prSet/>
      <dgm:spPr/>
      <dgm:t>
        <a:bodyPr/>
        <a:lstStyle/>
        <a:p>
          <a:endParaRPr lang="en-US"/>
        </a:p>
      </dgm:t>
    </dgm:pt>
    <dgm:pt modelId="{286D8951-43AC-427D-AA5C-3762DC1796FB}">
      <dgm:prSet phldrT="[Text]"/>
      <dgm:spPr/>
      <dgm:t>
        <a:bodyPr/>
        <a:lstStyle/>
        <a:p>
          <a:r>
            <a:rPr lang="en-US" dirty="0" smtClean="0"/>
            <a:t>Treatment Systems Costs</a:t>
          </a:r>
        </a:p>
        <a:p>
          <a:r>
            <a:rPr lang="en-US" dirty="0" smtClean="0"/>
            <a:t>$224 Million</a:t>
          </a:r>
        </a:p>
        <a:p>
          <a:endParaRPr lang="en-US" dirty="0"/>
        </a:p>
      </dgm:t>
    </dgm:pt>
    <dgm:pt modelId="{D284379D-5F45-4856-9F22-6EA4865EF7D5}" type="parTrans" cxnId="{E74806A2-7A85-4BF7-95CC-B3146FC3E85A}">
      <dgm:prSet/>
      <dgm:spPr/>
      <dgm:t>
        <a:bodyPr/>
        <a:lstStyle/>
        <a:p>
          <a:endParaRPr lang="en-US"/>
        </a:p>
      </dgm:t>
    </dgm:pt>
    <dgm:pt modelId="{BEFDFB9C-DD17-4F29-8CA4-AB8E2E160F47}" type="sibTrans" cxnId="{E74806A2-7A85-4BF7-95CC-B3146FC3E85A}">
      <dgm:prSet/>
      <dgm:spPr/>
      <dgm:t>
        <a:bodyPr/>
        <a:lstStyle/>
        <a:p>
          <a:endParaRPr lang="en-US"/>
        </a:p>
      </dgm:t>
    </dgm:pt>
    <dgm:pt modelId="{F2DBD876-00D7-4F25-9ED0-495DB0A2A159}">
      <dgm:prSet phldrT="[Text]"/>
      <dgm:spPr/>
      <dgm:t>
        <a:bodyPr/>
        <a:lstStyle/>
        <a:p>
          <a:r>
            <a:rPr lang="en-US" dirty="0" smtClean="0"/>
            <a:t>Financing Costs </a:t>
          </a:r>
        </a:p>
        <a:p>
          <a:r>
            <a:rPr lang="en-US" dirty="0" smtClean="0"/>
            <a:t>$168 Million</a:t>
          </a:r>
          <a:endParaRPr lang="en-US" dirty="0"/>
        </a:p>
      </dgm:t>
    </dgm:pt>
    <dgm:pt modelId="{AD779CAF-1792-4E58-8A4A-B218232297B8}" type="parTrans" cxnId="{4CEB5D81-9934-4640-94A8-18D53F94DD4F}">
      <dgm:prSet/>
      <dgm:spPr/>
      <dgm:t>
        <a:bodyPr/>
        <a:lstStyle/>
        <a:p>
          <a:endParaRPr lang="en-US"/>
        </a:p>
      </dgm:t>
    </dgm:pt>
    <dgm:pt modelId="{A3FAF3F6-EF42-4B38-AAF4-6F3A235D2C33}" type="sibTrans" cxnId="{4CEB5D81-9934-4640-94A8-18D53F94DD4F}">
      <dgm:prSet/>
      <dgm:spPr/>
      <dgm:t>
        <a:bodyPr/>
        <a:lstStyle/>
        <a:p>
          <a:endParaRPr lang="en-US"/>
        </a:p>
      </dgm:t>
    </dgm:pt>
    <dgm:pt modelId="{7EC15E36-154A-40CE-9C42-666C6EE139FC}">
      <dgm:prSet/>
      <dgm:spPr/>
      <dgm:t>
        <a:bodyPr/>
        <a:lstStyle/>
        <a:p>
          <a:r>
            <a:rPr lang="en-US" dirty="0" smtClean="0"/>
            <a:t>Project Management</a:t>
          </a:r>
        </a:p>
        <a:p>
          <a:r>
            <a:rPr lang="en-US" dirty="0" smtClean="0"/>
            <a:t>$30 Million</a:t>
          </a:r>
          <a:endParaRPr lang="en-US" dirty="0"/>
        </a:p>
      </dgm:t>
    </dgm:pt>
    <dgm:pt modelId="{44C759AA-03EC-4CF0-9F52-F82659D71E23}" type="parTrans" cxnId="{B5B4D2E2-0EB4-44D4-BAD4-D73502D32583}">
      <dgm:prSet/>
      <dgm:spPr/>
      <dgm:t>
        <a:bodyPr/>
        <a:lstStyle/>
        <a:p>
          <a:endParaRPr lang="en-US"/>
        </a:p>
      </dgm:t>
    </dgm:pt>
    <dgm:pt modelId="{F4151905-7D21-412F-8ED5-86008262DEA7}" type="sibTrans" cxnId="{B5B4D2E2-0EB4-44D4-BAD4-D73502D32583}">
      <dgm:prSet/>
      <dgm:spPr/>
      <dgm:t>
        <a:bodyPr/>
        <a:lstStyle/>
        <a:p>
          <a:endParaRPr lang="en-US"/>
        </a:p>
      </dgm:t>
    </dgm:pt>
    <dgm:pt modelId="{7C91C434-30D1-4FE2-9A6E-955239143056}" type="pres">
      <dgm:prSet presAssocID="{1DE77AC5-8626-44C7-92FC-058F04A5BE67}" presName="Name0" presStyleCnt="0">
        <dgm:presLayoutVars>
          <dgm:dir/>
          <dgm:resizeHandles val="exact"/>
        </dgm:presLayoutVars>
      </dgm:prSet>
      <dgm:spPr/>
    </dgm:pt>
    <dgm:pt modelId="{4533AA55-4B6E-412E-9BF4-2EABA2FA1A20}" type="pres">
      <dgm:prSet presAssocID="{1DE77AC5-8626-44C7-92FC-058F04A5BE67}" presName="bkgdShp" presStyleLbl="alignAccFollowNode1" presStyleIdx="0" presStyleCnt="1"/>
      <dgm:spPr/>
    </dgm:pt>
    <dgm:pt modelId="{05F71CAA-F867-4515-848B-71898A5ED8BA}" type="pres">
      <dgm:prSet presAssocID="{1DE77AC5-8626-44C7-92FC-058F04A5BE67}" presName="linComp" presStyleCnt="0"/>
      <dgm:spPr/>
    </dgm:pt>
    <dgm:pt modelId="{3B8A2BE0-517C-4E8B-9B80-97085D72B41D}" type="pres">
      <dgm:prSet presAssocID="{32BF8D9F-4776-4F0A-86D1-D6CAE4B1BCD6}" presName="compNode" presStyleCnt="0"/>
      <dgm:spPr/>
    </dgm:pt>
    <dgm:pt modelId="{3E2A4FB0-6BBC-49A3-87D8-140C5E4D3A54}" type="pres">
      <dgm:prSet presAssocID="{32BF8D9F-4776-4F0A-86D1-D6CAE4B1BCD6}" presName="node" presStyleLbl="node1" presStyleIdx="0" presStyleCnt="4">
        <dgm:presLayoutVars>
          <dgm:bulletEnabled val="1"/>
        </dgm:presLayoutVars>
      </dgm:prSet>
      <dgm:spPr/>
      <dgm:t>
        <a:bodyPr/>
        <a:lstStyle/>
        <a:p>
          <a:endParaRPr lang="en-US"/>
        </a:p>
      </dgm:t>
    </dgm:pt>
    <dgm:pt modelId="{517B80B9-F6C0-433F-AA2D-61040ABC12FF}" type="pres">
      <dgm:prSet presAssocID="{32BF8D9F-4776-4F0A-86D1-D6CAE4B1BCD6}" presName="invisiNode" presStyleLbl="node1" presStyleIdx="0" presStyleCnt="4"/>
      <dgm:spPr/>
    </dgm:pt>
    <dgm:pt modelId="{B30B1F51-4657-4489-9C9C-CE3CF17C2024}" type="pres">
      <dgm:prSet presAssocID="{32BF8D9F-4776-4F0A-86D1-D6CAE4B1BCD6}" presName="imagNode"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dgm:spPr>
    </dgm:pt>
    <dgm:pt modelId="{34B618FC-F50F-4395-BC43-043BE1F4EB96}" type="pres">
      <dgm:prSet presAssocID="{A0625222-28D3-4796-B870-13E5E2E81C3B}" presName="sibTrans" presStyleLbl="sibTrans2D1" presStyleIdx="0" presStyleCnt="0"/>
      <dgm:spPr/>
      <dgm:t>
        <a:bodyPr/>
        <a:lstStyle/>
        <a:p>
          <a:endParaRPr lang="en-US"/>
        </a:p>
      </dgm:t>
    </dgm:pt>
    <dgm:pt modelId="{7536A5B5-B38F-4A68-9A9A-5DA940A81419}" type="pres">
      <dgm:prSet presAssocID="{286D8951-43AC-427D-AA5C-3762DC1796FB}" presName="compNode" presStyleCnt="0"/>
      <dgm:spPr/>
    </dgm:pt>
    <dgm:pt modelId="{53C7DCC4-54B6-4DD4-838F-3849CA53F80F}" type="pres">
      <dgm:prSet presAssocID="{286D8951-43AC-427D-AA5C-3762DC1796FB}" presName="node" presStyleLbl="node1" presStyleIdx="1" presStyleCnt="4">
        <dgm:presLayoutVars>
          <dgm:bulletEnabled val="1"/>
        </dgm:presLayoutVars>
      </dgm:prSet>
      <dgm:spPr/>
      <dgm:t>
        <a:bodyPr/>
        <a:lstStyle/>
        <a:p>
          <a:endParaRPr lang="en-US"/>
        </a:p>
      </dgm:t>
    </dgm:pt>
    <dgm:pt modelId="{5C8A928F-A976-469E-84C4-2F6A04A47B0A}" type="pres">
      <dgm:prSet presAssocID="{286D8951-43AC-427D-AA5C-3762DC1796FB}" presName="invisiNode" presStyleLbl="node1" presStyleIdx="1" presStyleCnt="4"/>
      <dgm:spPr/>
    </dgm:pt>
    <dgm:pt modelId="{41C7CB1D-2D2E-4A02-8F9A-077F07716C88}" type="pres">
      <dgm:prSet presAssocID="{286D8951-43AC-427D-AA5C-3762DC1796FB}" presName="imagNode"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22000" b="-22000"/>
          </a:stretch>
        </a:blipFill>
      </dgm:spPr>
    </dgm:pt>
    <dgm:pt modelId="{98956CD5-7D69-430B-8074-FFD700FB6D76}" type="pres">
      <dgm:prSet presAssocID="{BEFDFB9C-DD17-4F29-8CA4-AB8E2E160F47}" presName="sibTrans" presStyleLbl="sibTrans2D1" presStyleIdx="0" presStyleCnt="0"/>
      <dgm:spPr/>
      <dgm:t>
        <a:bodyPr/>
        <a:lstStyle/>
        <a:p>
          <a:endParaRPr lang="en-US"/>
        </a:p>
      </dgm:t>
    </dgm:pt>
    <dgm:pt modelId="{8C5432F9-7133-4616-B2B1-51FA39BEE771}" type="pres">
      <dgm:prSet presAssocID="{F2DBD876-00D7-4F25-9ED0-495DB0A2A159}" presName="compNode" presStyleCnt="0"/>
      <dgm:spPr/>
    </dgm:pt>
    <dgm:pt modelId="{08F5AFB9-3818-4D1B-BFC1-129FB214179E}" type="pres">
      <dgm:prSet presAssocID="{F2DBD876-00D7-4F25-9ED0-495DB0A2A159}" presName="node" presStyleLbl="node1" presStyleIdx="2" presStyleCnt="4">
        <dgm:presLayoutVars>
          <dgm:bulletEnabled val="1"/>
        </dgm:presLayoutVars>
      </dgm:prSet>
      <dgm:spPr/>
      <dgm:t>
        <a:bodyPr/>
        <a:lstStyle/>
        <a:p>
          <a:endParaRPr lang="en-US"/>
        </a:p>
      </dgm:t>
    </dgm:pt>
    <dgm:pt modelId="{5EE3BC3D-21F5-45E9-9E51-4B9F88D0FE8C}" type="pres">
      <dgm:prSet presAssocID="{F2DBD876-00D7-4F25-9ED0-495DB0A2A159}" presName="invisiNode" presStyleLbl="node1" presStyleIdx="2" presStyleCnt="4"/>
      <dgm:spPr/>
    </dgm:pt>
    <dgm:pt modelId="{05A351AA-6DC2-4F36-9782-0998F6DA7F73}" type="pres">
      <dgm:prSet presAssocID="{F2DBD876-00D7-4F25-9ED0-495DB0A2A159}"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14000" b="-14000"/>
          </a:stretch>
        </a:blipFill>
      </dgm:spPr>
    </dgm:pt>
    <dgm:pt modelId="{9F335920-0A54-4E01-8091-AE8647A0FFE6}" type="pres">
      <dgm:prSet presAssocID="{A3FAF3F6-EF42-4B38-AAF4-6F3A235D2C33}" presName="sibTrans" presStyleLbl="sibTrans2D1" presStyleIdx="0" presStyleCnt="0"/>
      <dgm:spPr/>
      <dgm:t>
        <a:bodyPr/>
        <a:lstStyle/>
        <a:p>
          <a:endParaRPr lang="en-US"/>
        </a:p>
      </dgm:t>
    </dgm:pt>
    <dgm:pt modelId="{D4176E4C-C2F1-4D0D-8214-E3FE8824EFC1}" type="pres">
      <dgm:prSet presAssocID="{7EC15E36-154A-40CE-9C42-666C6EE139FC}" presName="compNode" presStyleCnt="0"/>
      <dgm:spPr/>
    </dgm:pt>
    <dgm:pt modelId="{08E6A80E-4ADE-4521-9653-C1EFFFA5DA04}" type="pres">
      <dgm:prSet presAssocID="{7EC15E36-154A-40CE-9C42-666C6EE139FC}" presName="node" presStyleLbl="node1" presStyleIdx="3" presStyleCnt="4">
        <dgm:presLayoutVars>
          <dgm:bulletEnabled val="1"/>
        </dgm:presLayoutVars>
      </dgm:prSet>
      <dgm:spPr/>
      <dgm:t>
        <a:bodyPr/>
        <a:lstStyle/>
        <a:p>
          <a:endParaRPr lang="en-US"/>
        </a:p>
      </dgm:t>
    </dgm:pt>
    <dgm:pt modelId="{D47DB5A3-104F-4FAA-B5A8-F1C8C75BCFCD}" type="pres">
      <dgm:prSet presAssocID="{7EC15E36-154A-40CE-9C42-666C6EE139FC}" presName="invisiNode" presStyleLbl="node1" presStyleIdx="3" presStyleCnt="4"/>
      <dgm:spPr/>
    </dgm:pt>
    <dgm:pt modelId="{F4C75690-1B65-42EB-AB96-6EE10DFBBC34}" type="pres">
      <dgm:prSet presAssocID="{7EC15E36-154A-40CE-9C42-666C6EE139FC}"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3000" r="-3000"/>
          </a:stretch>
        </a:blipFill>
      </dgm:spPr>
    </dgm:pt>
  </dgm:ptLst>
  <dgm:cxnLst>
    <dgm:cxn modelId="{F2BC0FE4-FDA9-400B-AA2D-266FF9C46B79}" type="presOf" srcId="{32BF8D9F-4776-4F0A-86D1-D6CAE4B1BCD6}" destId="{3E2A4FB0-6BBC-49A3-87D8-140C5E4D3A54}" srcOrd="0" destOrd="0" presId="urn:microsoft.com/office/officeart/2005/8/layout/pList2"/>
    <dgm:cxn modelId="{E74806A2-7A85-4BF7-95CC-B3146FC3E85A}" srcId="{1DE77AC5-8626-44C7-92FC-058F04A5BE67}" destId="{286D8951-43AC-427D-AA5C-3762DC1796FB}" srcOrd="1" destOrd="0" parTransId="{D284379D-5F45-4856-9F22-6EA4865EF7D5}" sibTransId="{BEFDFB9C-DD17-4F29-8CA4-AB8E2E160F47}"/>
    <dgm:cxn modelId="{469D3D6C-8CA6-4507-A4ED-7F87C4E8FDEE}" type="presOf" srcId="{BEFDFB9C-DD17-4F29-8CA4-AB8E2E160F47}" destId="{98956CD5-7D69-430B-8074-FFD700FB6D76}" srcOrd="0" destOrd="0" presId="urn:microsoft.com/office/officeart/2005/8/layout/pList2"/>
    <dgm:cxn modelId="{C736489D-1656-44E6-829D-E47072678DC0}" type="presOf" srcId="{A3FAF3F6-EF42-4B38-AAF4-6F3A235D2C33}" destId="{9F335920-0A54-4E01-8091-AE8647A0FFE6}" srcOrd="0" destOrd="0" presId="urn:microsoft.com/office/officeart/2005/8/layout/pList2"/>
    <dgm:cxn modelId="{D1BFCB7C-F515-4AEF-8257-7F020F76E0AD}" type="presOf" srcId="{7EC15E36-154A-40CE-9C42-666C6EE139FC}" destId="{08E6A80E-4ADE-4521-9653-C1EFFFA5DA04}" srcOrd="0" destOrd="0" presId="urn:microsoft.com/office/officeart/2005/8/layout/pList2"/>
    <dgm:cxn modelId="{4CEB5D81-9934-4640-94A8-18D53F94DD4F}" srcId="{1DE77AC5-8626-44C7-92FC-058F04A5BE67}" destId="{F2DBD876-00D7-4F25-9ED0-495DB0A2A159}" srcOrd="2" destOrd="0" parTransId="{AD779CAF-1792-4E58-8A4A-B218232297B8}" sibTransId="{A3FAF3F6-EF42-4B38-AAF4-6F3A235D2C33}"/>
    <dgm:cxn modelId="{B5B4D2E2-0EB4-44D4-BAD4-D73502D32583}" srcId="{1DE77AC5-8626-44C7-92FC-058F04A5BE67}" destId="{7EC15E36-154A-40CE-9C42-666C6EE139FC}" srcOrd="3" destOrd="0" parTransId="{44C759AA-03EC-4CF0-9F52-F82659D71E23}" sibTransId="{F4151905-7D21-412F-8ED5-86008262DEA7}"/>
    <dgm:cxn modelId="{A02EEE08-39B0-44BC-873B-13096FC864AC}" type="presOf" srcId="{F2DBD876-00D7-4F25-9ED0-495DB0A2A159}" destId="{08F5AFB9-3818-4D1B-BFC1-129FB214179E}" srcOrd="0" destOrd="0" presId="urn:microsoft.com/office/officeart/2005/8/layout/pList2"/>
    <dgm:cxn modelId="{9475F950-6CE7-4372-80A7-709BDCA1B513}" type="presOf" srcId="{A0625222-28D3-4796-B870-13E5E2E81C3B}" destId="{34B618FC-F50F-4395-BC43-043BE1F4EB96}" srcOrd="0" destOrd="0" presId="urn:microsoft.com/office/officeart/2005/8/layout/pList2"/>
    <dgm:cxn modelId="{2DE0B146-4795-4B65-94FF-FF459AA744B6}" type="presOf" srcId="{1DE77AC5-8626-44C7-92FC-058F04A5BE67}" destId="{7C91C434-30D1-4FE2-9A6E-955239143056}" srcOrd="0" destOrd="0" presId="urn:microsoft.com/office/officeart/2005/8/layout/pList2"/>
    <dgm:cxn modelId="{5C5D6937-4DDF-46B6-B48B-73BEDD869ED1}" srcId="{1DE77AC5-8626-44C7-92FC-058F04A5BE67}" destId="{32BF8D9F-4776-4F0A-86D1-D6CAE4B1BCD6}" srcOrd="0" destOrd="0" parTransId="{48F21396-0DB4-4FF1-87D3-71F855DA9879}" sibTransId="{A0625222-28D3-4796-B870-13E5E2E81C3B}"/>
    <dgm:cxn modelId="{31D0F42F-AD77-471E-B281-502616B77600}" type="presOf" srcId="{286D8951-43AC-427D-AA5C-3762DC1796FB}" destId="{53C7DCC4-54B6-4DD4-838F-3849CA53F80F}" srcOrd="0" destOrd="0" presId="urn:microsoft.com/office/officeart/2005/8/layout/pList2"/>
    <dgm:cxn modelId="{06A568E2-548F-446A-ADE9-70921BBB009C}" type="presParOf" srcId="{7C91C434-30D1-4FE2-9A6E-955239143056}" destId="{4533AA55-4B6E-412E-9BF4-2EABA2FA1A20}" srcOrd="0" destOrd="0" presId="urn:microsoft.com/office/officeart/2005/8/layout/pList2"/>
    <dgm:cxn modelId="{6B53418A-DE90-4FD4-BF88-C95EDABD2803}" type="presParOf" srcId="{7C91C434-30D1-4FE2-9A6E-955239143056}" destId="{05F71CAA-F867-4515-848B-71898A5ED8BA}" srcOrd="1" destOrd="0" presId="urn:microsoft.com/office/officeart/2005/8/layout/pList2"/>
    <dgm:cxn modelId="{7F671A81-2D66-49E9-BCED-D15A685F86E8}" type="presParOf" srcId="{05F71CAA-F867-4515-848B-71898A5ED8BA}" destId="{3B8A2BE0-517C-4E8B-9B80-97085D72B41D}" srcOrd="0" destOrd="0" presId="urn:microsoft.com/office/officeart/2005/8/layout/pList2"/>
    <dgm:cxn modelId="{43599794-DF7D-40F1-B8A2-6091D624F2CA}" type="presParOf" srcId="{3B8A2BE0-517C-4E8B-9B80-97085D72B41D}" destId="{3E2A4FB0-6BBC-49A3-87D8-140C5E4D3A54}" srcOrd="0" destOrd="0" presId="urn:microsoft.com/office/officeart/2005/8/layout/pList2"/>
    <dgm:cxn modelId="{61D56FC6-217B-4DE5-9972-0328CF72F0AB}" type="presParOf" srcId="{3B8A2BE0-517C-4E8B-9B80-97085D72B41D}" destId="{517B80B9-F6C0-433F-AA2D-61040ABC12FF}" srcOrd="1" destOrd="0" presId="urn:microsoft.com/office/officeart/2005/8/layout/pList2"/>
    <dgm:cxn modelId="{CF1F736B-03B3-4F55-8890-ECFED34162A4}" type="presParOf" srcId="{3B8A2BE0-517C-4E8B-9B80-97085D72B41D}" destId="{B30B1F51-4657-4489-9C9C-CE3CF17C2024}" srcOrd="2" destOrd="0" presId="urn:microsoft.com/office/officeart/2005/8/layout/pList2"/>
    <dgm:cxn modelId="{24FB1FFA-0A01-4526-B80F-69D5A38F1EAC}" type="presParOf" srcId="{05F71CAA-F867-4515-848B-71898A5ED8BA}" destId="{34B618FC-F50F-4395-BC43-043BE1F4EB96}" srcOrd="1" destOrd="0" presId="urn:microsoft.com/office/officeart/2005/8/layout/pList2"/>
    <dgm:cxn modelId="{DC12D5C0-6A73-4F35-A690-5F8FF67AB4CF}" type="presParOf" srcId="{05F71CAA-F867-4515-848B-71898A5ED8BA}" destId="{7536A5B5-B38F-4A68-9A9A-5DA940A81419}" srcOrd="2" destOrd="0" presId="urn:microsoft.com/office/officeart/2005/8/layout/pList2"/>
    <dgm:cxn modelId="{FC325899-2D16-49BA-B476-85C83BD08C79}" type="presParOf" srcId="{7536A5B5-B38F-4A68-9A9A-5DA940A81419}" destId="{53C7DCC4-54B6-4DD4-838F-3849CA53F80F}" srcOrd="0" destOrd="0" presId="urn:microsoft.com/office/officeart/2005/8/layout/pList2"/>
    <dgm:cxn modelId="{81990022-FB3D-4284-ADEA-6BB91FD91D8C}" type="presParOf" srcId="{7536A5B5-B38F-4A68-9A9A-5DA940A81419}" destId="{5C8A928F-A976-469E-84C4-2F6A04A47B0A}" srcOrd="1" destOrd="0" presId="urn:microsoft.com/office/officeart/2005/8/layout/pList2"/>
    <dgm:cxn modelId="{ED16798C-14E0-4EC4-BC2A-E5671B1C4BE8}" type="presParOf" srcId="{7536A5B5-B38F-4A68-9A9A-5DA940A81419}" destId="{41C7CB1D-2D2E-4A02-8F9A-077F07716C88}" srcOrd="2" destOrd="0" presId="urn:microsoft.com/office/officeart/2005/8/layout/pList2"/>
    <dgm:cxn modelId="{E0B628FF-17EE-4A0A-8913-4360F2C99A10}" type="presParOf" srcId="{05F71CAA-F867-4515-848B-71898A5ED8BA}" destId="{98956CD5-7D69-430B-8074-FFD700FB6D76}" srcOrd="3" destOrd="0" presId="urn:microsoft.com/office/officeart/2005/8/layout/pList2"/>
    <dgm:cxn modelId="{57922820-576B-43F4-A05D-5A034F0448A3}" type="presParOf" srcId="{05F71CAA-F867-4515-848B-71898A5ED8BA}" destId="{8C5432F9-7133-4616-B2B1-51FA39BEE771}" srcOrd="4" destOrd="0" presId="urn:microsoft.com/office/officeart/2005/8/layout/pList2"/>
    <dgm:cxn modelId="{E1918E80-6949-469B-B6E3-7E38F1025F63}" type="presParOf" srcId="{8C5432F9-7133-4616-B2B1-51FA39BEE771}" destId="{08F5AFB9-3818-4D1B-BFC1-129FB214179E}" srcOrd="0" destOrd="0" presId="urn:microsoft.com/office/officeart/2005/8/layout/pList2"/>
    <dgm:cxn modelId="{657D35DE-6B63-40DA-8D8A-49C4DD177362}" type="presParOf" srcId="{8C5432F9-7133-4616-B2B1-51FA39BEE771}" destId="{5EE3BC3D-21F5-45E9-9E51-4B9F88D0FE8C}" srcOrd="1" destOrd="0" presId="urn:microsoft.com/office/officeart/2005/8/layout/pList2"/>
    <dgm:cxn modelId="{6F71A1D6-D160-4490-8318-540E35A606B9}" type="presParOf" srcId="{8C5432F9-7133-4616-B2B1-51FA39BEE771}" destId="{05A351AA-6DC2-4F36-9782-0998F6DA7F73}" srcOrd="2" destOrd="0" presId="urn:microsoft.com/office/officeart/2005/8/layout/pList2"/>
    <dgm:cxn modelId="{BCE7500F-27AB-45C4-910B-9CCD65460470}" type="presParOf" srcId="{05F71CAA-F867-4515-848B-71898A5ED8BA}" destId="{9F335920-0A54-4E01-8091-AE8647A0FFE6}" srcOrd="5" destOrd="0" presId="urn:microsoft.com/office/officeart/2005/8/layout/pList2"/>
    <dgm:cxn modelId="{4C0E7778-E9E7-40A7-B8BA-1A888E1FC726}" type="presParOf" srcId="{05F71CAA-F867-4515-848B-71898A5ED8BA}" destId="{D4176E4C-C2F1-4D0D-8214-E3FE8824EFC1}" srcOrd="6" destOrd="0" presId="urn:microsoft.com/office/officeart/2005/8/layout/pList2"/>
    <dgm:cxn modelId="{0CD81795-7B53-4347-A3CE-DC463C9CFFF9}" type="presParOf" srcId="{D4176E4C-C2F1-4D0D-8214-E3FE8824EFC1}" destId="{08E6A80E-4ADE-4521-9653-C1EFFFA5DA04}" srcOrd="0" destOrd="0" presId="urn:microsoft.com/office/officeart/2005/8/layout/pList2"/>
    <dgm:cxn modelId="{8CBA2C2C-11B9-4BC8-A30C-59FCF5B1339C}" type="presParOf" srcId="{D4176E4C-C2F1-4D0D-8214-E3FE8824EFC1}" destId="{D47DB5A3-104F-4FAA-B5A8-F1C8C75BCFCD}" srcOrd="1" destOrd="0" presId="urn:microsoft.com/office/officeart/2005/8/layout/pList2"/>
    <dgm:cxn modelId="{FD0B840C-61A5-4D76-B1B4-69AD6B77BDBA}" type="presParOf" srcId="{D4176E4C-C2F1-4D0D-8214-E3FE8824EFC1}" destId="{F4C75690-1B65-42EB-AB96-6EE10DFBBC34}"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A089C9-CF99-4B0F-8FD6-6C5C15A3D476}" type="doc">
      <dgm:prSet loTypeId="urn:microsoft.com/office/officeart/2005/8/layout/hProcess9" loCatId="process" qsTypeId="urn:microsoft.com/office/officeart/2005/8/quickstyle/simple1" qsCatId="simple" csTypeId="urn:microsoft.com/office/officeart/2005/8/colors/accent1_2" csCatId="accent1" phldr="1"/>
      <dgm:spPr/>
    </dgm:pt>
    <dgm:pt modelId="{A9E6195A-7B54-40FD-923E-8055BCECECF4}">
      <dgm:prSet/>
      <dgm:spPr/>
      <dgm:t>
        <a:bodyPr/>
        <a:lstStyle/>
        <a:p>
          <a:r>
            <a:rPr lang="en-US" dirty="0" smtClean="0"/>
            <a:t>Projects commence in FY 2020 and end FY 2050 – 30 years</a:t>
          </a:r>
        </a:p>
      </dgm:t>
    </dgm:pt>
    <dgm:pt modelId="{9FD58CCF-2122-4F35-A124-D1AB56A97ADB}" type="parTrans" cxnId="{748F1CDA-84EE-4B58-A898-4C5336A9B993}">
      <dgm:prSet/>
      <dgm:spPr/>
      <dgm:t>
        <a:bodyPr/>
        <a:lstStyle/>
        <a:p>
          <a:endParaRPr lang="en-US"/>
        </a:p>
      </dgm:t>
    </dgm:pt>
    <dgm:pt modelId="{A7BFBA44-E02C-4E34-86DC-DC8698B15CD2}" type="sibTrans" cxnId="{748F1CDA-84EE-4B58-A898-4C5336A9B993}">
      <dgm:prSet/>
      <dgm:spPr/>
      <dgm:t>
        <a:bodyPr/>
        <a:lstStyle/>
        <a:p>
          <a:endParaRPr lang="en-US"/>
        </a:p>
      </dgm:t>
    </dgm:pt>
    <dgm:pt modelId="{33EEB904-69A8-4EFE-8A96-3EE01EFF12A1}">
      <dgm:prSet/>
      <dgm:spPr/>
      <dgm:t>
        <a:bodyPr/>
        <a:lstStyle/>
        <a:p>
          <a:r>
            <a:rPr lang="en-US" dirty="0" smtClean="0"/>
            <a:t>Bond financing commences in FY 2020 with first loan payment in FY 2021 </a:t>
          </a:r>
          <a:endParaRPr lang="en-US" dirty="0"/>
        </a:p>
      </dgm:t>
    </dgm:pt>
    <dgm:pt modelId="{E57B17F7-3F51-4ED0-A220-053CCC9146E6}" type="parTrans" cxnId="{C54FCF15-FC08-4894-AF7E-F2FD3A1AB8A2}">
      <dgm:prSet/>
      <dgm:spPr/>
      <dgm:t>
        <a:bodyPr/>
        <a:lstStyle/>
        <a:p>
          <a:endParaRPr lang="en-US"/>
        </a:p>
      </dgm:t>
    </dgm:pt>
    <dgm:pt modelId="{932994DB-4E69-449A-80D5-3F8585E9991D}" type="sibTrans" cxnId="{C54FCF15-FC08-4894-AF7E-F2FD3A1AB8A2}">
      <dgm:prSet/>
      <dgm:spPr/>
      <dgm:t>
        <a:bodyPr/>
        <a:lstStyle/>
        <a:p>
          <a:endParaRPr lang="en-US"/>
        </a:p>
      </dgm:t>
    </dgm:pt>
    <dgm:pt modelId="{342E36CF-23C6-4663-9501-F9676BF6C300}">
      <dgm:prSet/>
      <dgm:spPr/>
      <dgm:t>
        <a:bodyPr/>
        <a:lstStyle/>
        <a:p>
          <a:r>
            <a:rPr lang="en-US" dirty="0" smtClean="0"/>
            <a:t>Last loan is issued in FY 2050 with payback commencing in FY 2051</a:t>
          </a:r>
          <a:endParaRPr lang="en-US" dirty="0"/>
        </a:p>
      </dgm:t>
    </dgm:pt>
    <dgm:pt modelId="{C16CC7DA-861E-499B-8CA0-C05621DED8D7}" type="parTrans" cxnId="{FBFE5971-A249-48C9-BF80-F1BB79F87877}">
      <dgm:prSet/>
      <dgm:spPr/>
      <dgm:t>
        <a:bodyPr/>
        <a:lstStyle/>
        <a:p>
          <a:endParaRPr lang="en-US"/>
        </a:p>
      </dgm:t>
    </dgm:pt>
    <dgm:pt modelId="{FFAB5ABA-2FB9-4556-9F91-1F0F1E3EE022}" type="sibTrans" cxnId="{FBFE5971-A249-48C9-BF80-F1BB79F87877}">
      <dgm:prSet/>
      <dgm:spPr/>
      <dgm:t>
        <a:bodyPr/>
        <a:lstStyle/>
        <a:p>
          <a:endParaRPr lang="en-US"/>
        </a:p>
      </dgm:t>
    </dgm:pt>
    <dgm:pt modelId="{5B8A93E5-B93A-4794-9698-C2545AB71859}">
      <dgm:prSet/>
      <dgm:spPr/>
      <dgm:t>
        <a:bodyPr/>
        <a:lstStyle/>
        <a:p>
          <a:r>
            <a:rPr lang="en-US" dirty="0" smtClean="0"/>
            <a:t>Last loan payment is FY 2070 – 21 years after completion of construction in FY 2050</a:t>
          </a:r>
          <a:endParaRPr lang="en-US" dirty="0"/>
        </a:p>
      </dgm:t>
    </dgm:pt>
    <dgm:pt modelId="{A2C812FB-C475-4F30-850C-859948E118E6}" type="parTrans" cxnId="{67CFC3C2-5ED3-48BF-9B78-E4892563088C}">
      <dgm:prSet/>
      <dgm:spPr/>
      <dgm:t>
        <a:bodyPr/>
        <a:lstStyle/>
        <a:p>
          <a:endParaRPr lang="en-US"/>
        </a:p>
      </dgm:t>
    </dgm:pt>
    <dgm:pt modelId="{F3DBC81A-442A-4F40-983A-A377DD53D6E0}" type="sibTrans" cxnId="{67CFC3C2-5ED3-48BF-9B78-E4892563088C}">
      <dgm:prSet/>
      <dgm:spPr/>
      <dgm:t>
        <a:bodyPr/>
        <a:lstStyle/>
        <a:p>
          <a:endParaRPr lang="en-US"/>
        </a:p>
      </dgm:t>
    </dgm:pt>
    <dgm:pt modelId="{3D4CCE36-B7B2-44EF-9163-1448BE374459}" type="pres">
      <dgm:prSet presAssocID="{A8A089C9-CF99-4B0F-8FD6-6C5C15A3D476}" presName="CompostProcess" presStyleCnt="0">
        <dgm:presLayoutVars>
          <dgm:dir/>
          <dgm:resizeHandles val="exact"/>
        </dgm:presLayoutVars>
      </dgm:prSet>
      <dgm:spPr/>
    </dgm:pt>
    <dgm:pt modelId="{A77684BC-BED6-4AFA-96EC-819F13C01DA3}" type="pres">
      <dgm:prSet presAssocID="{A8A089C9-CF99-4B0F-8FD6-6C5C15A3D476}" presName="arrow" presStyleLbl="bgShp" presStyleIdx="0" presStyleCnt="1"/>
      <dgm:spPr/>
    </dgm:pt>
    <dgm:pt modelId="{87A323F6-C8BB-4D36-9477-7AA62818FEAB}" type="pres">
      <dgm:prSet presAssocID="{A8A089C9-CF99-4B0F-8FD6-6C5C15A3D476}" presName="linearProcess" presStyleCnt="0"/>
      <dgm:spPr/>
    </dgm:pt>
    <dgm:pt modelId="{0D12C615-B1E0-4DB9-BED3-8569B7A1F581}" type="pres">
      <dgm:prSet presAssocID="{A9E6195A-7B54-40FD-923E-8055BCECECF4}" presName="textNode" presStyleLbl="node1" presStyleIdx="0" presStyleCnt="4">
        <dgm:presLayoutVars>
          <dgm:bulletEnabled val="1"/>
        </dgm:presLayoutVars>
      </dgm:prSet>
      <dgm:spPr/>
      <dgm:t>
        <a:bodyPr/>
        <a:lstStyle/>
        <a:p>
          <a:endParaRPr lang="en-US"/>
        </a:p>
      </dgm:t>
    </dgm:pt>
    <dgm:pt modelId="{4BB4CFCF-B217-424B-A3E0-158FB9844768}" type="pres">
      <dgm:prSet presAssocID="{A7BFBA44-E02C-4E34-86DC-DC8698B15CD2}" presName="sibTrans" presStyleCnt="0"/>
      <dgm:spPr/>
    </dgm:pt>
    <dgm:pt modelId="{85B61838-66F6-452B-A9D9-2085417F896E}" type="pres">
      <dgm:prSet presAssocID="{33EEB904-69A8-4EFE-8A96-3EE01EFF12A1}" presName="textNode" presStyleLbl="node1" presStyleIdx="1" presStyleCnt="4">
        <dgm:presLayoutVars>
          <dgm:bulletEnabled val="1"/>
        </dgm:presLayoutVars>
      </dgm:prSet>
      <dgm:spPr/>
      <dgm:t>
        <a:bodyPr/>
        <a:lstStyle/>
        <a:p>
          <a:endParaRPr lang="en-US"/>
        </a:p>
      </dgm:t>
    </dgm:pt>
    <dgm:pt modelId="{92254CA7-8B8F-4364-A7BB-BDF6661D19F3}" type="pres">
      <dgm:prSet presAssocID="{932994DB-4E69-449A-80D5-3F8585E9991D}" presName="sibTrans" presStyleCnt="0"/>
      <dgm:spPr/>
    </dgm:pt>
    <dgm:pt modelId="{50E4863E-1994-42F9-ACCD-2737CB235190}" type="pres">
      <dgm:prSet presAssocID="{342E36CF-23C6-4663-9501-F9676BF6C300}" presName="textNode" presStyleLbl="node1" presStyleIdx="2" presStyleCnt="4">
        <dgm:presLayoutVars>
          <dgm:bulletEnabled val="1"/>
        </dgm:presLayoutVars>
      </dgm:prSet>
      <dgm:spPr/>
      <dgm:t>
        <a:bodyPr/>
        <a:lstStyle/>
        <a:p>
          <a:endParaRPr lang="en-US"/>
        </a:p>
      </dgm:t>
    </dgm:pt>
    <dgm:pt modelId="{D3A1B027-2ED7-4D8A-B100-1A851535B2A3}" type="pres">
      <dgm:prSet presAssocID="{FFAB5ABA-2FB9-4556-9F91-1F0F1E3EE022}" presName="sibTrans" presStyleCnt="0"/>
      <dgm:spPr/>
    </dgm:pt>
    <dgm:pt modelId="{F14BCE66-163C-4E64-AB74-0EA6C48A1386}" type="pres">
      <dgm:prSet presAssocID="{5B8A93E5-B93A-4794-9698-C2545AB71859}" presName="textNode" presStyleLbl="node1" presStyleIdx="3" presStyleCnt="4">
        <dgm:presLayoutVars>
          <dgm:bulletEnabled val="1"/>
        </dgm:presLayoutVars>
      </dgm:prSet>
      <dgm:spPr/>
      <dgm:t>
        <a:bodyPr/>
        <a:lstStyle/>
        <a:p>
          <a:endParaRPr lang="en-US"/>
        </a:p>
      </dgm:t>
    </dgm:pt>
  </dgm:ptLst>
  <dgm:cxnLst>
    <dgm:cxn modelId="{310279C5-B423-48E6-AA8E-7073320A5489}" type="presOf" srcId="{5B8A93E5-B93A-4794-9698-C2545AB71859}" destId="{F14BCE66-163C-4E64-AB74-0EA6C48A1386}" srcOrd="0" destOrd="0" presId="urn:microsoft.com/office/officeart/2005/8/layout/hProcess9"/>
    <dgm:cxn modelId="{8D7DEB24-5137-426B-8107-792F2DE8E622}" type="presOf" srcId="{33EEB904-69A8-4EFE-8A96-3EE01EFF12A1}" destId="{85B61838-66F6-452B-A9D9-2085417F896E}" srcOrd="0" destOrd="0" presId="urn:microsoft.com/office/officeart/2005/8/layout/hProcess9"/>
    <dgm:cxn modelId="{FBFE5971-A249-48C9-BF80-F1BB79F87877}" srcId="{A8A089C9-CF99-4B0F-8FD6-6C5C15A3D476}" destId="{342E36CF-23C6-4663-9501-F9676BF6C300}" srcOrd="2" destOrd="0" parTransId="{C16CC7DA-861E-499B-8CA0-C05621DED8D7}" sibTransId="{FFAB5ABA-2FB9-4556-9F91-1F0F1E3EE022}"/>
    <dgm:cxn modelId="{30E78FC3-AE86-4EE0-BD78-3CEDF0C4D380}" type="presOf" srcId="{A9E6195A-7B54-40FD-923E-8055BCECECF4}" destId="{0D12C615-B1E0-4DB9-BED3-8569B7A1F581}" srcOrd="0" destOrd="0" presId="urn:microsoft.com/office/officeart/2005/8/layout/hProcess9"/>
    <dgm:cxn modelId="{748F1CDA-84EE-4B58-A898-4C5336A9B993}" srcId="{A8A089C9-CF99-4B0F-8FD6-6C5C15A3D476}" destId="{A9E6195A-7B54-40FD-923E-8055BCECECF4}" srcOrd="0" destOrd="0" parTransId="{9FD58CCF-2122-4F35-A124-D1AB56A97ADB}" sibTransId="{A7BFBA44-E02C-4E34-86DC-DC8698B15CD2}"/>
    <dgm:cxn modelId="{67CFC3C2-5ED3-48BF-9B78-E4892563088C}" srcId="{A8A089C9-CF99-4B0F-8FD6-6C5C15A3D476}" destId="{5B8A93E5-B93A-4794-9698-C2545AB71859}" srcOrd="3" destOrd="0" parTransId="{A2C812FB-C475-4F30-850C-859948E118E6}" sibTransId="{F3DBC81A-442A-4F40-983A-A377DD53D6E0}"/>
    <dgm:cxn modelId="{C54FCF15-FC08-4894-AF7E-F2FD3A1AB8A2}" srcId="{A8A089C9-CF99-4B0F-8FD6-6C5C15A3D476}" destId="{33EEB904-69A8-4EFE-8A96-3EE01EFF12A1}" srcOrd="1" destOrd="0" parTransId="{E57B17F7-3F51-4ED0-A220-053CCC9146E6}" sibTransId="{932994DB-4E69-449A-80D5-3F8585E9991D}"/>
    <dgm:cxn modelId="{9F84E855-F0F8-4298-B799-D14C819CF3E5}" type="presOf" srcId="{342E36CF-23C6-4663-9501-F9676BF6C300}" destId="{50E4863E-1994-42F9-ACCD-2737CB235190}" srcOrd="0" destOrd="0" presId="urn:microsoft.com/office/officeart/2005/8/layout/hProcess9"/>
    <dgm:cxn modelId="{12E227AF-31EF-43BC-80E4-DB8455A5B720}" type="presOf" srcId="{A8A089C9-CF99-4B0F-8FD6-6C5C15A3D476}" destId="{3D4CCE36-B7B2-44EF-9163-1448BE374459}" srcOrd="0" destOrd="0" presId="urn:microsoft.com/office/officeart/2005/8/layout/hProcess9"/>
    <dgm:cxn modelId="{522CB9C9-6DA6-4A00-AB48-C5AA19727F84}" type="presParOf" srcId="{3D4CCE36-B7B2-44EF-9163-1448BE374459}" destId="{A77684BC-BED6-4AFA-96EC-819F13C01DA3}" srcOrd="0" destOrd="0" presId="urn:microsoft.com/office/officeart/2005/8/layout/hProcess9"/>
    <dgm:cxn modelId="{3D0553D0-A531-4F60-A9E8-AF91CA56B6AF}" type="presParOf" srcId="{3D4CCE36-B7B2-44EF-9163-1448BE374459}" destId="{87A323F6-C8BB-4D36-9477-7AA62818FEAB}" srcOrd="1" destOrd="0" presId="urn:microsoft.com/office/officeart/2005/8/layout/hProcess9"/>
    <dgm:cxn modelId="{882B7385-784E-4F5B-AC35-D80437551E72}" type="presParOf" srcId="{87A323F6-C8BB-4D36-9477-7AA62818FEAB}" destId="{0D12C615-B1E0-4DB9-BED3-8569B7A1F581}" srcOrd="0" destOrd="0" presId="urn:microsoft.com/office/officeart/2005/8/layout/hProcess9"/>
    <dgm:cxn modelId="{A695AF91-38DB-43B7-A534-CA606FE57D6B}" type="presParOf" srcId="{87A323F6-C8BB-4D36-9477-7AA62818FEAB}" destId="{4BB4CFCF-B217-424B-A3E0-158FB9844768}" srcOrd="1" destOrd="0" presId="urn:microsoft.com/office/officeart/2005/8/layout/hProcess9"/>
    <dgm:cxn modelId="{4102EF29-B3E1-466C-9C82-A9D658E506E4}" type="presParOf" srcId="{87A323F6-C8BB-4D36-9477-7AA62818FEAB}" destId="{85B61838-66F6-452B-A9D9-2085417F896E}" srcOrd="2" destOrd="0" presId="urn:microsoft.com/office/officeart/2005/8/layout/hProcess9"/>
    <dgm:cxn modelId="{7FCC68BA-AD3D-47DF-A751-8C2CC837A86E}" type="presParOf" srcId="{87A323F6-C8BB-4D36-9477-7AA62818FEAB}" destId="{92254CA7-8B8F-4364-A7BB-BDF6661D19F3}" srcOrd="3" destOrd="0" presId="urn:microsoft.com/office/officeart/2005/8/layout/hProcess9"/>
    <dgm:cxn modelId="{B3255607-3B2C-4D0E-808C-B5C936E02378}" type="presParOf" srcId="{87A323F6-C8BB-4D36-9477-7AA62818FEAB}" destId="{50E4863E-1994-42F9-ACCD-2737CB235190}" srcOrd="4" destOrd="0" presId="urn:microsoft.com/office/officeart/2005/8/layout/hProcess9"/>
    <dgm:cxn modelId="{5E7082C8-6B31-4D3D-9BB9-BE4E64D38DF7}" type="presParOf" srcId="{87A323F6-C8BB-4D36-9477-7AA62818FEAB}" destId="{D3A1B027-2ED7-4D8A-B100-1A851535B2A3}" srcOrd="5" destOrd="0" presId="urn:microsoft.com/office/officeart/2005/8/layout/hProcess9"/>
    <dgm:cxn modelId="{DC7BB18E-0332-4CC6-B9A8-8F22DDB47CB6}" type="presParOf" srcId="{87A323F6-C8BB-4D36-9477-7AA62818FEAB}" destId="{F14BCE66-163C-4E64-AB74-0EA6C48A1386}"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6CE1C3-6462-4800-84AC-1A0673272EDD}"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7820D86D-BB30-4509-BF64-8164E8152256}">
      <dgm:prSet phldrT="[Text]"/>
      <dgm:spPr/>
      <dgm:t>
        <a:bodyPr/>
        <a:lstStyle/>
        <a:p>
          <a:r>
            <a:rPr lang="en-US" dirty="0" smtClean="0"/>
            <a:t>Cape &amp; Islands Water Protection Fund</a:t>
          </a:r>
          <a:endParaRPr lang="en-US" dirty="0"/>
        </a:p>
      </dgm:t>
    </dgm:pt>
    <dgm:pt modelId="{93BF0081-F25B-4DBD-9B87-9DBF451ADBA0}" type="parTrans" cxnId="{5EED5C68-7369-4BF3-A0F4-BD368D101E41}">
      <dgm:prSet/>
      <dgm:spPr/>
      <dgm:t>
        <a:bodyPr/>
        <a:lstStyle/>
        <a:p>
          <a:endParaRPr lang="en-US"/>
        </a:p>
      </dgm:t>
    </dgm:pt>
    <dgm:pt modelId="{0F69DCB7-61AD-4D4A-841B-F19028F763C2}" type="sibTrans" cxnId="{5EED5C68-7369-4BF3-A0F4-BD368D101E41}">
      <dgm:prSet/>
      <dgm:spPr/>
      <dgm:t>
        <a:bodyPr/>
        <a:lstStyle/>
        <a:p>
          <a:endParaRPr lang="en-US"/>
        </a:p>
      </dgm:t>
    </dgm:pt>
    <dgm:pt modelId="{A88FE57B-FFC3-4722-BF89-F6E2BA0A80E9}">
      <dgm:prSet phldrT="[Text]"/>
      <dgm:spPr/>
      <dgm:t>
        <a:bodyPr/>
        <a:lstStyle/>
        <a:p>
          <a:r>
            <a:rPr lang="en-US" dirty="0" smtClean="0"/>
            <a:t>Sewer Assessments</a:t>
          </a:r>
          <a:endParaRPr lang="en-US" dirty="0"/>
        </a:p>
      </dgm:t>
    </dgm:pt>
    <dgm:pt modelId="{1F57EBDB-B87A-4D07-925C-F01A000D84D6}" type="parTrans" cxnId="{CB5603CB-B170-4F30-A4FD-43FCA5751DDA}">
      <dgm:prSet/>
      <dgm:spPr/>
      <dgm:t>
        <a:bodyPr/>
        <a:lstStyle/>
        <a:p>
          <a:endParaRPr lang="en-US"/>
        </a:p>
      </dgm:t>
    </dgm:pt>
    <dgm:pt modelId="{9669A778-06D9-4D69-B2CE-7A488DBDA34C}" type="sibTrans" cxnId="{CB5603CB-B170-4F30-A4FD-43FCA5751DDA}">
      <dgm:prSet/>
      <dgm:spPr/>
      <dgm:t>
        <a:bodyPr/>
        <a:lstStyle/>
        <a:p>
          <a:endParaRPr lang="en-US"/>
        </a:p>
      </dgm:t>
    </dgm:pt>
    <dgm:pt modelId="{45E2A36D-1D69-4E62-A34F-F02F6D7890C4}">
      <dgm:prSet phldrT="[Text]"/>
      <dgm:spPr/>
      <dgm:t>
        <a:bodyPr/>
        <a:lstStyle/>
        <a:p>
          <a:r>
            <a:rPr lang="en-US" dirty="0" smtClean="0"/>
            <a:t>Local Rooms Tax including tax on short-term rentals</a:t>
          </a:r>
          <a:endParaRPr lang="en-US" dirty="0"/>
        </a:p>
      </dgm:t>
    </dgm:pt>
    <dgm:pt modelId="{104634E4-7622-4FE7-9F61-049C6F0DAA61}" type="parTrans" cxnId="{0E3F193B-0D1B-4835-AE0C-2BF0694E3801}">
      <dgm:prSet/>
      <dgm:spPr/>
      <dgm:t>
        <a:bodyPr/>
        <a:lstStyle/>
        <a:p>
          <a:endParaRPr lang="en-US"/>
        </a:p>
      </dgm:t>
    </dgm:pt>
    <dgm:pt modelId="{578C63B9-387C-421D-BD67-1C2EB47D121B}" type="sibTrans" cxnId="{0E3F193B-0D1B-4835-AE0C-2BF0694E3801}">
      <dgm:prSet/>
      <dgm:spPr/>
      <dgm:t>
        <a:bodyPr/>
        <a:lstStyle/>
        <a:p>
          <a:endParaRPr lang="en-US"/>
        </a:p>
      </dgm:t>
    </dgm:pt>
    <dgm:pt modelId="{C6231EAA-8146-40CA-976A-7405B90EBAC4}">
      <dgm:prSet/>
      <dgm:spPr/>
      <dgm:t>
        <a:bodyPr/>
        <a:lstStyle/>
        <a:p>
          <a:r>
            <a:rPr lang="en-US" dirty="0" smtClean="0"/>
            <a:t>Sewer Utility Charges</a:t>
          </a:r>
          <a:endParaRPr lang="en-US" dirty="0"/>
        </a:p>
      </dgm:t>
    </dgm:pt>
    <dgm:pt modelId="{AB75A9FF-114C-4E8B-9C5E-316BEE761787}" type="parTrans" cxnId="{CAAF297B-6AC6-4DAF-A89C-65ECC511487E}">
      <dgm:prSet/>
      <dgm:spPr/>
      <dgm:t>
        <a:bodyPr/>
        <a:lstStyle/>
        <a:p>
          <a:endParaRPr lang="en-US"/>
        </a:p>
      </dgm:t>
    </dgm:pt>
    <dgm:pt modelId="{DA7E0BE5-2683-4A21-9BD5-FE676086ED5D}" type="sibTrans" cxnId="{CAAF297B-6AC6-4DAF-A89C-65ECC511487E}">
      <dgm:prSet/>
      <dgm:spPr/>
      <dgm:t>
        <a:bodyPr/>
        <a:lstStyle/>
        <a:p>
          <a:endParaRPr lang="en-US"/>
        </a:p>
      </dgm:t>
    </dgm:pt>
    <dgm:pt modelId="{821D133F-CBFF-4CE8-BD5B-042AB3AC4471}">
      <dgm:prSet/>
      <dgm:spPr/>
      <dgm:t>
        <a:bodyPr/>
        <a:lstStyle/>
        <a:p>
          <a:r>
            <a:rPr lang="en-US" dirty="0" smtClean="0"/>
            <a:t>Investment Earnings</a:t>
          </a:r>
          <a:endParaRPr lang="en-US" dirty="0"/>
        </a:p>
      </dgm:t>
    </dgm:pt>
    <dgm:pt modelId="{76A5EC86-DA15-4528-A004-B41E0E811A84}" type="parTrans" cxnId="{859ECEC3-B855-4403-956C-863210139E7A}">
      <dgm:prSet/>
      <dgm:spPr/>
      <dgm:t>
        <a:bodyPr/>
        <a:lstStyle/>
        <a:p>
          <a:endParaRPr lang="en-US"/>
        </a:p>
      </dgm:t>
    </dgm:pt>
    <dgm:pt modelId="{327EA629-DEF0-4F04-A4FC-62F6D8DE3F32}" type="sibTrans" cxnId="{859ECEC3-B855-4403-956C-863210139E7A}">
      <dgm:prSet/>
      <dgm:spPr/>
      <dgm:t>
        <a:bodyPr/>
        <a:lstStyle/>
        <a:p>
          <a:endParaRPr lang="en-US"/>
        </a:p>
      </dgm:t>
    </dgm:pt>
    <dgm:pt modelId="{9CBC6794-7E38-4C91-A635-F3C6A06ABE1C}">
      <dgm:prSet/>
      <dgm:spPr/>
      <dgm:t>
        <a:bodyPr/>
        <a:lstStyle/>
        <a:p>
          <a:r>
            <a:rPr lang="en-US" dirty="0" smtClean="0"/>
            <a:t>Systems Development Charges</a:t>
          </a:r>
          <a:endParaRPr lang="en-US" dirty="0"/>
        </a:p>
      </dgm:t>
    </dgm:pt>
    <dgm:pt modelId="{BBF05C79-36F4-422B-B4D8-A7D24114B69F}" type="parTrans" cxnId="{B1572C9C-A489-4BC4-87ED-3B33660FC02C}">
      <dgm:prSet/>
      <dgm:spPr/>
      <dgm:t>
        <a:bodyPr/>
        <a:lstStyle/>
        <a:p>
          <a:endParaRPr lang="en-US"/>
        </a:p>
      </dgm:t>
    </dgm:pt>
    <dgm:pt modelId="{E0587099-C76A-4699-A955-FBE59268AB3A}" type="sibTrans" cxnId="{B1572C9C-A489-4BC4-87ED-3B33660FC02C}">
      <dgm:prSet/>
      <dgm:spPr/>
      <dgm:t>
        <a:bodyPr/>
        <a:lstStyle/>
        <a:p>
          <a:endParaRPr lang="en-US"/>
        </a:p>
      </dgm:t>
    </dgm:pt>
    <dgm:pt modelId="{5C2485B0-646A-4BF0-96AD-63C181FAFE77}">
      <dgm:prSet/>
      <dgm:spPr/>
      <dgm:t>
        <a:bodyPr/>
        <a:lstStyle/>
        <a:p>
          <a:r>
            <a:rPr lang="en-US" dirty="0" smtClean="0"/>
            <a:t>General Fund Contribution</a:t>
          </a:r>
          <a:endParaRPr lang="en-US" dirty="0"/>
        </a:p>
      </dgm:t>
    </dgm:pt>
    <dgm:pt modelId="{A937BBD8-664B-4FE1-8B30-1099152A8C92}" type="parTrans" cxnId="{4F305236-2438-4C0A-AAD3-2D8322F3F588}">
      <dgm:prSet/>
      <dgm:spPr/>
      <dgm:t>
        <a:bodyPr/>
        <a:lstStyle/>
        <a:p>
          <a:endParaRPr lang="en-US"/>
        </a:p>
      </dgm:t>
    </dgm:pt>
    <dgm:pt modelId="{F90A8E2D-6005-4AA8-827D-0B4CF8830E20}" type="sibTrans" cxnId="{4F305236-2438-4C0A-AAD3-2D8322F3F588}">
      <dgm:prSet/>
      <dgm:spPr/>
      <dgm:t>
        <a:bodyPr/>
        <a:lstStyle/>
        <a:p>
          <a:endParaRPr lang="en-US"/>
        </a:p>
      </dgm:t>
    </dgm:pt>
    <dgm:pt modelId="{4742ADC9-78F1-4F74-8D14-1F89346BE564}">
      <dgm:prSet/>
      <dgm:spPr/>
      <dgm:t>
        <a:bodyPr/>
        <a:lstStyle/>
        <a:p>
          <a:r>
            <a:rPr lang="en-US" dirty="0" smtClean="0"/>
            <a:t>Local Meals Taxes</a:t>
          </a:r>
          <a:endParaRPr lang="en-US" dirty="0"/>
        </a:p>
      </dgm:t>
    </dgm:pt>
    <dgm:pt modelId="{649049AC-AF06-411D-9592-5B80301C8E8D}" type="parTrans" cxnId="{646B810B-BAD2-4DF3-8891-BDE2D0EB2F5A}">
      <dgm:prSet/>
      <dgm:spPr/>
      <dgm:t>
        <a:bodyPr/>
        <a:lstStyle/>
        <a:p>
          <a:endParaRPr lang="en-US"/>
        </a:p>
      </dgm:t>
    </dgm:pt>
    <dgm:pt modelId="{FC12E64C-CD9D-4277-A6F1-A72F76CDF5CC}" type="sibTrans" cxnId="{646B810B-BAD2-4DF3-8891-BDE2D0EB2F5A}">
      <dgm:prSet/>
      <dgm:spPr/>
      <dgm:t>
        <a:bodyPr/>
        <a:lstStyle/>
        <a:p>
          <a:endParaRPr lang="en-US"/>
        </a:p>
      </dgm:t>
    </dgm:pt>
    <dgm:pt modelId="{174E47CA-D95F-4F81-B6BB-1F586FFC6C22}" type="pres">
      <dgm:prSet presAssocID="{C26CE1C3-6462-4800-84AC-1A0673272EDD}" presName="Name0" presStyleCnt="0">
        <dgm:presLayoutVars>
          <dgm:dir/>
          <dgm:resizeHandles val="exact"/>
        </dgm:presLayoutVars>
      </dgm:prSet>
      <dgm:spPr/>
      <dgm:t>
        <a:bodyPr/>
        <a:lstStyle/>
        <a:p>
          <a:endParaRPr lang="en-US"/>
        </a:p>
      </dgm:t>
    </dgm:pt>
    <dgm:pt modelId="{BE209820-3B26-4AF0-96B8-8129CF929612}" type="pres">
      <dgm:prSet presAssocID="{C26CE1C3-6462-4800-84AC-1A0673272EDD}" presName="fgShape" presStyleLbl="fgShp" presStyleIdx="0" presStyleCnt="1"/>
      <dgm:spPr/>
    </dgm:pt>
    <dgm:pt modelId="{5E132D11-E5D1-4A39-854C-5690FF315027}" type="pres">
      <dgm:prSet presAssocID="{C26CE1C3-6462-4800-84AC-1A0673272EDD}" presName="linComp" presStyleCnt="0"/>
      <dgm:spPr/>
    </dgm:pt>
    <dgm:pt modelId="{F70F11BE-F05A-410C-9B67-268F07344BFA}" type="pres">
      <dgm:prSet presAssocID="{7820D86D-BB30-4509-BF64-8164E8152256}" presName="compNode" presStyleCnt="0"/>
      <dgm:spPr/>
    </dgm:pt>
    <dgm:pt modelId="{9F74B180-AA49-4577-9312-CE8E5E554336}" type="pres">
      <dgm:prSet presAssocID="{7820D86D-BB30-4509-BF64-8164E8152256}" presName="bkgdShape" presStyleLbl="node1" presStyleIdx="0" presStyleCnt="8"/>
      <dgm:spPr/>
      <dgm:t>
        <a:bodyPr/>
        <a:lstStyle/>
        <a:p>
          <a:endParaRPr lang="en-US"/>
        </a:p>
      </dgm:t>
    </dgm:pt>
    <dgm:pt modelId="{476A4C2E-BD26-4A5D-A2FC-5B7AE98150BB}" type="pres">
      <dgm:prSet presAssocID="{7820D86D-BB30-4509-BF64-8164E8152256}" presName="nodeTx" presStyleLbl="node1" presStyleIdx="0" presStyleCnt="8">
        <dgm:presLayoutVars>
          <dgm:bulletEnabled val="1"/>
        </dgm:presLayoutVars>
      </dgm:prSet>
      <dgm:spPr/>
      <dgm:t>
        <a:bodyPr/>
        <a:lstStyle/>
        <a:p>
          <a:endParaRPr lang="en-US"/>
        </a:p>
      </dgm:t>
    </dgm:pt>
    <dgm:pt modelId="{A8F67640-AE7A-4F3F-99FA-4287429E1FAA}" type="pres">
      <dgm:prSet presAssocID="{7820D86D-BB30-4509-BF64-8164E8152256}" presName="invisiNode" presStyleLbl="node1" presStyleIdx="0" presStyleCnt="8"/>
      <dgm:spPr/>
    </dgm:pt>
    <dgm:pt modelId="{D0C24D18-380D-4935-89AF-DD648A19C579}" type="pres">
      <dgm:prSet presAssocID="{7820D86D-BB30-4509-BF64-8164E8152256}" presName="imagNode" presStyleLbl="fgImgPlace1" presStyleIdx="0" presStyleCnt="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t>
        <a:bodyPr/>
        <a:lstStyle/>
        <a:p>
          <a:endParaRPr lang="en-US"/>
        </a:p>
      </dgm:t>
    </dgm:pt>
    <dgm:pt modelId="{BC87BFC8-CC6D-4B02-9012-2904EF14D830}" type="pres">
      <dgm:prSet presAssocID="{0F69DCB7-61AD-4D4A-841B-F19028F763C2}" presName="sibTrans" presStyleLbl="sibTrans2D1" presStyleIdx="0" presStyleCnt="0"/>
      <dgm:spPr/>
      <dgm:t>
        <a:bodyPr/>
        <a:lstStyle/>
        <a:p>
          <a:endParaRPr lang="en-US"/>
        </a:p>
      </dgm:t>
    </dgm:pt>
    <dgm:pt modelId="{EA099967-AB17-44F7-AF9F-731AC033D6E7}" type="pres">
      <dgm:prSet presAssocID="{A88FE57B-FFC3-4722-BF89-F6E2BA0A80E9}" presName="compNode" presStyleCnt="0"/>
      <dgm:spPr/>
    </dgm:pt>
    <dgm:pt modelId="{E24A0FB6-9A56-4160-AC52-5C05F5F71B0F}" type="pres">
      <dgm:prSet presAssocID="{A88FE57B-FFC3-4722-BF89-F6E2BA0A80E9}" presName="bkgdShape" presStyleLbl="node1" presStyleIdx="1" presStyleCnt="8"/>
      <dgm:spPr/>
      <dgm:t>
        <a:bodyPr/>
        <a:lstStyle/>
        <a:p>
          <a:endParaRPr lang="en-US"/>
        </a:p>
      </dgm:t>
    </dgm:pt>
    <dgm:pt modelId="{CAE56489-EDDA-4A00-A664-7333FA0A2B67}" type="pres">
      <dgm:prSet presAssocID="{A88FE57B-FFC3-4722-BF89-F6E2BA0A80E9}" presName="nodeTx" presStyleLbl="node1" presStyleIdx="1" presStyleCnt="8">
        <dgm:presLayoutVars>
          <dgm:bulletEnabled val="1"/>
        </dgm:presLayoutVars>
      </dgm:prSet>
      <dgm:spPr/>
      <dgm:t>
        <a:bodyPr/>
        <a:lstStyle/>
        <a:p>
          <a:endParaRPr lang="en-US"/>
        </a:p>
      </dgm:t>
    </dgm:pt>
    <dgm:pt modelId="{DD829D7D-AA1D-412F-9D8D-6C1D70B9CE5A}" type="pres">
      <dgm:prSet presAssocID="{A88FE57B-FFC3-4722-BF89-F6E2BA0A80E9}" presName="invisiNode" presStyleLbl="node1" presStyleIdx="1" presStyleCnt="8"/>
      <dgm:spPr/>
    </dgm:pt>
    <dgm:pt modelId="{DAFD6F74-013B-4235-8C38-53A2BCA7025B}" type="pres">
      <dgm:prSet presAssocID="{A88FE57B-FFC3-4722-BF89-F6E2BA0A80E9}" presName="imagNode" presStyleLbl="fgImgPlace1" presStyleIdx="1"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33000" r="-33000"/>
          </a:stretch>
        </a:blipFill>
      </dgm:spPr>
      <dgm:t>
        <a:bodyPr/>
        <a:lstStyle/>
        <a:p>
          <a:endParaRPr lang="en-US"/>
        </a:p>
      </dgm:t>
    </dgm:pt>
    <dgm:pt modelId="{4BA34ED5-D471-4EB0-8539-10EF570F279D}" type="pres">
      <dgm:prSet presAssocID="{9669A778-06D9-4D69-B2CE-7A488DBDA34C}" presName="sibTrans" presStyleLbl="sibTrans2D1" presStyleIdx="0" presStyleCnt="0"/>
      <dgm:spPr/>
      <dgm:t>
        <a:bodyPr/>
        <a:lstStyle/>
        <a:p>
          <a:endParaRPr lang="en-US"/>
        </a:p>
      </dgm:t>
    </dgm:pt>
    <dgm:pt modelId="{7A3220A0-8CF7-409D-B0A8-905EF4EB1231}" type="pres">
      <dgm:prSet presAssocID="{4742ADC9-78F1-4F74-8D14-1F89346BE564}" presName="compNode" presStyleCnt="0"/>
      <dgm:spPr/>
    </dgm:pt>
    <dgm:pt modelId="{94BF4D54-8934-46C1-BEFE-40E68FC83ECC}" type="pres">
      <dgm:prSet presAssocID="{4742ADC9-78F1-4F74-8D14-1F89346BE564}" presName="bkgdShape" presStyleLbl="node1" presStyleIdx="2" presStyleCnt="8"/>
      <dgm:spPr/>
      <dgm:t>
        <a:bodyPr/>
        <a:lstStyle/>
        <a:p>
          <a:endParaRPr lang="en-US"/>
        </a:p>
      </dgm:t>
    </dgm:pt>
    <dgm:pt modelId="{58A203FE-4F07-4D5C-AB4D-08057EE420E5}" type="pres">
      <dgm:prSet presAssocID="{4742ADC9-78F1-4F74-8D14-1F89346BE564}" presName="nodeTx" presStyleLbl="node1" presStyleIdx="2" presStyleCnt="8">
        <dgm:presLayoutVars>
          <dgm:bulletEnabled val="1"/>
        </dgm:presLayoutVars>
      </dgm:prSet>
      <dgm:spPr/>
      <dgm:t>
        <a:bodyPr/>
        <a:lstStyle/>
        <a:p>
          <a:endParaRPr lang="en-US"/>
        </a:p>
      </dgm:t>
    </dgm:pt>
    <dgm:pt modelId="{6654BE9F-D6AC-476A-99CF-69CDD71905CB}" type="pres">
      <dgm:prSet presAssocID="{4742ADC9-78F1-4F74-8D14-1F89346BE564}" presName="invisiNode" presStyleLbl="node1" presStyleIdx="2" presStyleCnt="8"/>
      <dgm:spPr/>
    </dgm:pt>
    <dgm:pt modelId="{C2BA2329-0601-4553-B1D0-4D7D622DB3D7}" type="pres">
      <dgm:prSet presAssocID="{4742ADC9-78F1-4F74-8D14-1F89346BE564}" presName="imagNode" presStyleLbl="fgImgPlace1" presStyleIdx="2" presStyleCnt="8"/>
      <dgm:spPr>
        <a:blipFill>
          <a:blip xmlns:r="http://schemas.openxmlformats.org/officeDocument/2006/relationships" r:embed="rId3">
            <a:extLst>
              <a:ext uri="{28A0092B-C50C-407E-A947-70E740481C1C}">
                <a14:useLocalDpi xmlns:a14="http://schemas.microsoft.com/office/drawing/2010/main" val="0"/>
              </a:ext>
            </a:extLst>
          </a:blip>
          <a:srcRect/>
          <a:stretch>
            <a:fillRect l="-10000" r="-10000"/>
          </a:stretch>
        </a:blipFill>
      </dgm:spPr>
      <dgm:t>
        <a:bodyPr/>
        <a:lstStyle/>
        <a:p>
          <a:endParaRPr lang="en-US"/>
        </a:p>
      </dgm:t>
    </dgm:pt>
    <dgm:pt modelId="{35EC673B-66B7-47E4-87AF-D51F6496A67D}" type="pres">
      <dgm:prSet presAssocID="{FC12E64C-CD9D-4277-A6F1-A72F76CDF5CC}" presName="sibTrans" presStyleLbl="sibTrans2D1" presStyleIdx="0" presStyleCnt="0"/>
      <dgm:spPr/>
      <dgm:t>
        <a:bodyPr/>
        <a:lstStyle/>
        <a:p>
          <a:endParaRPr lang="en-US"/>
        </a:p>
      </dgm:t>
    </dgm:pt>
    <dgm:pt modelId="{B15B87C8-FF9B-4E86-9F51-53C826FB0767}" type="pres">
      <dgm:prSet presAssocID="{45E2A36D-1D69-4E62-A34F-F02F6D7890C4}" presName="compNode" presStyleCnt="0"/>
      <dgm:spPr/>
    </dgm:pt>
    <dgm:pt modelId="{CC52F08C-A738-4628-80E0-D5B107A65DAB}" type="pres">
      <dgm:prSet presAssocID="{45E2A36D-1D69-4E62-A34F-F02F6D7890C4}" presName="bkgdShape" presStyleLbl="node1" presStyleIdx="3" presStyleCnt="8"/>
      <dgm:spPr/>
      <dgm:t>
        <a:bodyPr/>
        <a:lstStyle/>
        <a:p>
          <a:endParaRPr lang="en-US"/>
        </a:p>
      </dgm:t>
    </dgm:pt>
    <dgm:pt modelId="{21879BEC-FE11-45DB-A50A-69864ECC31F0}" type="pres">
      <dgm:prSet presAssocID="{45E2A36D-1D69-4E62-A34F-F02F6D7890C4}" presName="nodeTx" presStyleLbl="node1" presStyleIdx="3" presStyleCnt="8">
        <dgm:presLayoutVars>
          <dgm:bulletEnabled val="1"/>
        </dgm:presLayoutVars>
      </dgm:prSet>
      <dgm:spPr/>
      <dgm:t>
        <a:bodyPr/>
        <a:lstStyle/>
        <a:p>
          <a:endParaRPr lang="en-US"/>
        </a:p>
      </dgm:t>
    </dgm:pt>
    <dgm:pt modelId="{7C54E20F-DB85-44D0-BDBB-51AAAECD5B5C}" type="pres">
      <dgm:prSet presAssocID="{45E2A36D-1D69-4E62-A34F-F02F6D7890C4}" presName="invisiNode" presStyleLbl="node1" presStyleIdx="3" presStyleCnt="8"/>
      <dgm:spPr/>
    </dgm:pt>
    <dgm:pt modelId="{C7A5D879-7C65-4756-8D42-AD3E73348493}" type="pres">
      <dgm:prSet presAssocID="{45E2A36D-1D69-4E62-A34F-F02F6D7890C4}" presName="imagNode" presStyleLbl="fgImgPlace1" presStyleIdx="3" presStyleCnt="8"/>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31000" r="-31000"/>
          </a:stretch>
        </a:blipFill>
      </dgm:spPr>
      <dgm:t>
        <a:bodyPr/>
        <a:lstStyle/>
        <a:p>
          <a:endParaRPr lang="en-US"/>
        </a:p>
      </dgm:t>
    </dgm:pt>
    <dgm:pt modelId="{5B2F512D-86BC-46C9-ACC1-858D6413A2A5}" type="pres">
      <dgm:prSet presAssocID="{578C63B9-387C-421D-BD67-1C2EB47D121B}" presName="sibTrans" presStyleLbl="sibTrans2D1" presStyleIdx="0" presStyleCnt="0"/>
      <dgm:spPr/>
      <dgm:t>
        <a:bodyPr/>
        <a:lstStyle/>
        <a:p>
          <a:endParaRPr lang="en-US"/>
        </a:p>
      </dgm:t>
    </dgm:pt>
    <dgm:pt modelId="{EE6990DC-972E-4353-823F-B9C0784B3EE5}" type="pres">
      <dgm:prSet presAssocID="{C6231EAA-8146-40CA-976A-7405B90EBAC4}" presName="compNode" presStyleCnt="0"/>
      <dgm:spPr/>
    </dgm:pt>
    <dgm:pt modelId="{5A50A4BB-AB9C-42F4-9317-2B72783B521E}" type="pres">
      <dgm:prSet presAssocID="{C6231EAA-8146-40CA-976A-7405B90EBAC4}" presName="bkgdShape" presStyleLbl="node1" presStyleIdx="4" presStyleCnt="8"/>
      <dgm:spPr/>
      <dgm:t>
        <a:bodyPr/>
        <a:lstStyle/>
        <a:p>
          <a:endParaRPr lang="en-US"/>
        </a:p>
      </dgm:t>
    </dgm:pt>
    <dgm:pt modelId="{9452704B-75F0-4F1F-95C8-E586C7433E71}" type="pres">
      <dgm:prSet presAssocID="{C6231EAA-8146-40CA-976A-7405B90EBAC4}" presName="nodeTx" presStyleLbl="node1" presStyleIdx="4" presStyleCnt="8">
        <dgm:presLayoutVars>
          <dgm:bulletEnabled val="1"/>
        </dgm:presLayoutVars>
      </dgm:prSet>
      <dgm:spPr/>
      <dgm:t>
        <a:bodyPr/>
        <a:lstStyle/>
        <a:p>
          <a:endParaRPr lang="en-US"/>
        </a:p>
      </dgm:t>
    </dgm:pt>
    <dgm:pt modelId="{230F9583-3459-4E59-ABEE-FCD2375227CC}" type="pres">
      <dgm:prSet presAssocID="{C6231EAA-8146-40CA-976A-7405B90EBAC4}" presName="invisiNode" presStyleLbl="node1" presStyleIdx="4" presStyleCnt="8"/>
      <dgm:spPr/>
    </dgm:pt>
    <dgm:pt modelId="{F0F48C67-E219-4184-A7AE-C23D4BADB366}" type="pres">
      <dgm:prSet presAssocID="{C6231EAA-8146-40CA-976A-7405B90EBAC4}" presName="imagNode" presStyleLbl="fgImgPlace1" presStyleIdx="4" presStyleCnt="8"/>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41000" r="-41000"/>
          </a:stretch>
        </a:blipFill>
      </dgm:spPr>
      <dgm:t>
        <a:bodyPr/>
        <a:lstStyle/>
        <a:p>
          <a:endParaRPr lang="en-US"/>
        </a:p>
      </dgm:t>
    </dgm:pt>
    <dgm:pt modelId="{F232BE0C-35CA-466E-AB07-6CFA9A168ACA}" type="pres">
      <dgm:prSet presAssocID="{DA7E0BE5-2683-4A21-9BD5-FE676086ED5D}" presName="sibTrans" presStyleLbl="sibTrans2D1" presStyleIdx="0" presStyleCnt="0"/>
      <dgm:spPr/>
      <dgm:t>
        <a:bodyPr/>
        <a:lstStyle/>
        <a:p>
          <a:endParaRPr lang="en-US"/>
        </a:p>
      </dgm:t>
    </dgm:pt>
    <dgm:pt modelId="{03D77AFE-17CF-4A87-9F25-76952650E44C}" type="pres">
      <dgm:prSet presAssocID="{821D133F-CBFF-4CE8-BD5B-042AB3AC4471}" presName="compNode" presStyleCnt="0"/>
      <dgm:spPr/>
    </dgm:pt>
    <dgm:pt modelId="{4300CCAF-D160-4060-AA17-073C1FBB2C51}" type="pres">
      <dgm:prSet presAssocID="{821D133F-CBFF-4CE8-BD5B-042AB3AC4471}" presName="bkgdShape" presStyleLbl="node1" presStyleIdx="5" presStyleCnt="8"/>
      <dgm:spPr/>
      <dgm:t>
        <a:bodyPr/>
        <a:lstStyle/>
        <a:p>
          <a:endParaRPr lang="en-US"/>
        </a:p>
      </dgm:t>
    </dgm:pt>
    <dgm:pt modelId="{0E4DF7A3-93FE-4737-804C-F7B2E98A65AC}" type="pres">
      <dgm:prSet presAssocID="{821D133F-CBFF-4CE8-BD5B-042AB3AC4471}" presName="nodeTx" presStyleLbl="node1" presStyleIdx="5" presStyleCnt="8">
        <dgm:presLayoutVars>
          <dgm:bulletEnabled val="1"/>
        </dgm:presLayoutVars>
      </dgm:prSet>
      <dgm:spPr/>
      <dgm:t>
        <a:bodyPr/>
        <a:lstStyle/>
        <a:p>
          <a:endParaRPr lang="en-US"/>
        </a:p>
      </dgm:t>
    </dgm:pt>
    <dgm:pt modelId="{C6319324-5515-451C-921D-BA12864A3E33}" type="pres">
      <dgm:prSet presAssocID="{821D133F-CBFF-4CE8-BD5B-042AB3AC4471}" presName="invisiNode" presStyleLbl="node1" presStyleIdx="5" presStyleCnt="8"/>
      <dgm:spPr/>
    </dgm:pt>
    <dgm:pt modelId="{EE434E4E-DAA7-48EB-B609-5062783FC02B}" type="pres">
      <dgm:prSet presAssocID="{821D133F-CBFF-4CE8-BD5B-042AB3AC4471}" presName="imagNode" presStyleLbl="fgImgPlace1" presStyleIdx="5" presStyleCnt="8"/>
      <dgm:spPr>
        <a:blipFill>
          <a:blip xmlns:r="http://schemas.openxmlformats.org/officeDocument/2006/relationships" r:embed="rId6">
            <a:extLst>
              <a:ext uri="{28A0092B-C50C-407E-A947-70E740481C1C}">
                <a14:useLocalDpi xmlns:a14="http://schemas.microsoft.com/office/drawing/2010/main" val="0"/>
              </a:ext>
            </a:extLst>
          </a:blip>
          <a:srcRect/>
          <a:stretch>
            <a:fillRect l="-46000" r="-46000"/>
          </a:stretch>
        </a:blipFill>
      </dgm:spPr>
      <dgm:t>
        <a:bodyPr/>
        <a:lstStyle/>
        <a:p>
          <a:endParaRPr lang="en-US"/>
        </a:p>
      </dgm:t>
    </dgm:pt>
    <dgm:pt modelId="{45AA0C20-4E14-474D-9940-E66A958D72B0}" type="pres">
      <dgm:prSet presAssocID="{327EA629-DEF0-4F04-A4FC-62F6D8DE3F32}" presName="sibTrans" presStyleLbl="sibTrans2D1" presStyleIdx="0" presStyleCnt="0"/>
      <dgm:spPr/>
      <dgm:t>
        <a:bodyPr/>
        <a:lstStyle/>
        <a:p>
          <a:endParaRPr lang="en-US"/>
        </a:p>
      </dgm:t>
    </dgm:pt>
    <dgm:pt modelId="{83A087F0-67FF-44F5-BE7C-569A766CF8DB}" type="pres">
      <dgm:prSet presAssocID="{9CBC6794-7E38-4C91-A635-F3C6A06ABE1C}" presName="compNode" presStyleCnt="0"/>
      <dgm:spPr/>
    </dgm:pt>
    <dgm:pt modelId="{69E6F7B4-4910-4398-8407-9D34B6393805}" type="pres">
      <dgm:prSet presAssocID="{9CBC6794-7E38-4C91-A635-F3C6A06ABE1C}" presName="bkgdShape" presStyleLbl="node1" presStyleIdx="6" presStyleCnt="8"/>
      <dgm:spPr/>
      <dgm:t>
        <a:bodyPr/>
        <a:lstStyle/>
        <a:p>
          <a:endParaRPr lang="en-US"/>
        </a:p>
      </dgm:t>
    </dgm:pt>
    <dgm:pt modelId="{DF921B35-1619-4340-A602-E394BE0FE1F0}" type="pres">
      <dgm:prSet presAssocID="{9CBC6794-7E38-4C91-A635-F3C6A06ABE1C}" presName="nodeTx" presStyleLbl="node1" presStyleIdx="6" presStyleCnt="8">
        <dgm:presLayoutVars>
          <dgm:bulletEnabled val="1"/>
        </dgm:presLayoutVars>
      </dgm:prSet>
      <dgm:spPr/>
      <dgm:t>
        <a:bodyPr/>
        <a:lstStyle/>
        <a:p>
          <a:endParaRPr lang="en-US"/>
        </a:p>
      </dgm:t>
    </dgm:pt>
    <dgm:pt modelId="{42D95365-5517-4B41-B835-D045B8438E30}" type="pres">
      <dgm:prSet presAssocID="{9CBC6794-7E38-4C91-A635-F3C6A06ABE1C}" presName="invisiNode" presStyleLbl="node1" presStyleIdx="6" presStyleCnt="8"/>
      <dgm:spPr/>
    </dgm:pt>
    <dgm:pt modelId="{2A3864A8-77CA-4387-8715-1F2A7D1FC4DF}" type="pres">
      <dgm:prSet presAssocID="{9CBC6794-7E38-4C91-A635-F3C6A06ABE1C}" presName="imagNode" presStyleLbl="fgImgPlace1" presStyleIdx="6" presStyleCnt="8"/>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17000" r="-17000"/>
          </a:stretch>
        </a:blipFill>
      </dgm:spPr>
      <dgm:t>
        <a:bodyPr/>
        <a:lstStyle/>
        <a:p>
          <a:endParaRPr lang="en-US"/>
        </a:p>
      </dgm:t>
    </dgm:pt>
    <dgm:pt modelId="{2CF5CF4C-CC95-48CC-9D93-0DF25503BDD8}" type="pres">
      <dgm:prSet presAssocID="{E0587099-C76A-4699-A955-FBE59268AB3A}" presName="sibTrans" presStyleLbl="sibTrans2D1" presStyleIdx="0" presStyleCnt="0"/>
      <dgm:spPr/>
      <dgm:t>
        <a:bodyPr/>
        <a:lstStyle/>
        <a:p>
          <a:endParaRPr lang="en-US"/>
        </a:p>
      </dgm:t>
    </dgm:pt>
    <dgm:pt modelId="{90F0C134-B743-4726-BBEA-921CF8ED52B9}" type="pres">
      <dgm:prSet presAssocID="{5C2485B0-646A-4BF0-96AD-63C181FAFE77}" presName="compNode" presStyleCnt="0"/>
      <dgm:spPr/>
    </dgm:pt>
    <dgm:pt modelId="{BFAD98D0-329C-4584-BBA0-627798CED0CE}" type="pres">
      <dgm:prSet presAssocID="{5C2485B0-646A-4BF0-96AD-63C181FAFE77}" presName="bkgdShape" presStyleLbl="node1" presStyleIdx="7" presStyleCnt="8"/>
      <dgm:spPr/>
      <dgm:t>
        <a:bodyPr/>
        <a:lstStyle/>
        <a:p>
          <a:endParaRPr lang="en-US"/>
        </a:p>
      </dgm:t>
    </dgm:pt>
    <dgm:pt modelId="{B3B30EF0-F350-4036-8CFA-976215EAEC08}" type="pres">
      <dgm:prSet presAssocID="{5C2485B0-646A-4BF0-96AD-63C181FAFE77}" presName="nodeTx" presStyleLbl="node1" presStyleIdx="7" presStyleCnt="8">
        <dgm:presLayoutVars>
          <dgm:bulletEnabled val="1"/>
        </dgm:presLayoutVars>
      </dgm:prSet>
      <dgm:spPr/>
      <dgm:t>
        <a:bodyPr/>
        <a:lstStyle/>
        <a:p>
          <a:endParaRPr lang="en-US"/>
        </a:p>
      </dgm:t>
    </dgm:pt>
    <dgm:pt modelId="{7572DB06-05DC-433A-8D22-9AD224EE920B}" type="pres">
      <dgm:prSet presAssocID="{5C2485B0-646A-4BF0-96AD-63C181FAFE77}" presName="invisiNode" presStyleLbl="node1" presStyleIdx="7" presStyleCnt="8"/>
      <dgm:spPr/>
    </dgm:pt>
    <dgm:pt modelId="{8EBFE41B-CE89-424E-A6D7-500D8BD295FA}" type="pres">
      <dgm:prSet presAssocID="{5C2485B0-646A-4BF0-96AD-63C181FAFE77}" presName="imagNode" presStyleLbl="fgImgPlace1" presStyleIdx="7" presStyleCnt="8"/>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l="-22000" r="-22000"/>
          </a:stretch>
        </a:blipFill>
      </dgm:spPr>
      <dgm:t>
        <a:bodyPr/>
        <a:lstStyle/>
        <a:p>
          <a:endParaRPr lang="en-US"/>
        </a:p>
      </dgm:t>
    </dgm:pt>
  </dgm:ptLst>
  <dgm:cxnLst>
    <dgm:cxn modelId="{C3395F66-8617-4480-BD9A-B93640064EC9}" type="presOf" srcId="{327EA629-DEF0-4F04-A4FC-62F6D8DE3F32}" destId="{45AA0C20-4E14-474D-9940-E66A958D72B0}" srcOrd="0" destOrd="0" presId="urn:microsoft.com/office/officeart/2005/8/layout/hList7"/>
    <dgm:cxn modelId="{8969B40C-FE26-4AF4-9CF3-94326477F31D}" type="presOf" srcId="{45E2A36D-1D69-4E62-A34F-F02F6D7890C4}" destId="{CC52F08C-A738-4628-80E0-D5B107A65DAB}" srcOrd="0" destOrd="0" presId="urn:microsoft.com/office/officeart/2005/8/layout/hList7"/>
    <dgm:cxn modelId="{859ECEC3-B855-4403-956C-863210139E7A}" srcId="{C26CE1C3-6462-4800-84AC-1A0673272EDD}" destId="{821D133F-CBFF-4CE8-BD5B-042AB3AC4471}" srcOrd="5" destOrd="0" parTransId="{76A5EC86-DA15-4528-A004-B41E0E811A84}" sibTransId="{327EA629-DEF0-4F04-A4FC-62F6D8DE3F32}"/>
    <dgm:cxn modelId="{C7753C63-D1C9-4E98-9B8A-741B52F96680}" type="presOf" srcId="{DA7E0BE5-2683-4A21-9BD5-FE676086ED5D}" destId="{F232BE0C-35CA-466E-AB07-6CFA9A168ACA}" srcOrd="0" destOrd="0" presId="urn:microsoft.com/office/officeart/2005/8/layout/hList7"/>
    <dgm:cxn modelId="{94B74375-B948-4138-983C-F72D53BE6483}" type="presOf" srcId="{7820D86D-BB30-4509-BF64-8164E8152256}" destId="{476A4C2E-BD26-4A5D-A2FC-5B7AE98150BB}" srcOrd="1" destOrd="0" presId="urn:microsoft.com/office/officeart/2005/8/layout/hList7"/>
    <dgm:cxn modelId="{0FD5E259-2529-4F00-A79B-73D18FFB1646}" type="presOf" srcId="{A88FE57B-FFC3-4722-BF89-F6E2BA0A80E9}" destId="{E24A0FB6-9A56-4160-AC52-5C05F5F71B0F}" srcOrd="0" destOrd="0" presId="urn:microsoft.com/office/officeart/2005/8/layout/hList7"/>
    <dgm:cxn modelId="{CB5603CB-B170-4F30-A4FD-43FCA5751DDA}" srcId="{C26CE1C3-6462-4800-84AC-1A0673272EDD}" destId="{A88FE57B-FFC3-4722-BF89-F6E2BA0A80E9}" srcOrd="1" destOrd="0" parTransId="{1F57EBDB-B87A-4D07-925C-F01A000D84D6}" sibTransId="{9669A778-06D9-4D69-B2CE-7A488DBDA34C}"/>
    <dgm:cxn modelId="{CAAF297B-6AC6-4DAF-A89C-65ECC511487E}" srcId="{C26CE1C3-6462-4800-84AC-1A0673272EDD}" destId="{C6231EAA-8146-40CA-976A-7405B90EBAC4}" srcOrd="4" destOrd="0" parTransId="{AB75A9FF-114C-4E8B-9C5E-316BEE761787}" sibTransId="{DA7E0BE5-2683-4A21-9BD5-FE676086ED5D}"/>
    <dgm:cxn modelId="{E3BC642D-2810-450D-A8AA-A5F447164C97}" type="presOf" srcId="{0F69DCB7-61AD-4D4A-841B-F19028F763C2}" destId="{BC87BFC8-CC6D-4B02-9012-2904EF14D830}" srcOrd="0" destOrd="0" presId="urn:microsoft.com/office/officeart/2005/8/layout/hList7"/>
    <dgm:cxn modelId="{D25FCCC0-78E1-450D-A30A-7FAA57EA5317}" type="presOf" srcId="{4742ADC9-78F1-4F74-8D14-1F89346BE564}" destId="{94BF4D54-8934-46C1-BEFE-40E68FC83ECC}" srcOrd="0" destOrd="0" presId="urn:microsoft.com/office/officeart/2005/8/layout/hList7"/>
    <dgm:cxn modelId="{4C988006-05DB-4432-895D-A1AF7A7F833E}" type="presOf" srcId="{9CBC6794-7E38-4C91-A635-F3C6A06ABE1C}" destId="{69E6F7B4-4910-4398-8407-9D34B6393805}" srcOrd="0" destOrd="0" presId="urn:microsoft.com/office/officeart/2005/8/layout/hList7"/>
    <dgm:cxn modelId="{89FF1AD2-886A-4F2A-9AB6-330B60574AD9}" type="presOf" srcId="{FC12E64C-CD9D-4277-A6F1-A72F76CDF5CC}" destId="{35EC673B-66B7-47E4-87AF-D51F6496A67D}" srcOrd="0" destOrd="0" presId="urn:microsoft.com/office/officeart/2005/8/layout/hList7"/>
    <dgm:cxn modelId="{EF651558-4C4F-426C-B514-157D17F0958A}" type="presOf" srcId="{9669A778-06D9-4D69-B2CE-7A488DBDA34C}" destId="{4BA34ED5-D471-4EB0-8539-10EF570F279D}" srcOrd="0" destOrd="0" presId="urn:microsoft.com/office/officeart/2005/8/layout/hList7"/>
    <dgm:cxn modelId="{0AE6F530-D667-4502-8744-BFD63EF3D1F9}" type="presOf" srcId="{A88FE57B-FFC3-4722-BF89-F6E2BA0A80E9}" destId="{CAE56489-EDDA-4A00-A664-7333FA0A2B67}" srcOrd="1" destOrd="0" presId="urn:microsoft.com/office/officeart/2005/8/layout/hList7"/>
    <dgm:cxn modelId="{4F305236-2438-4C0A-AAD3-2D8322F3F588}" srcId="{C26CE1C3-6462-4800-84AC-1A0673272EDD}" destId="{5C2485B0-646A-4BF0-96AD-63C181FAFE77}" srcOrd="7" destOrd="0" parTransId="{A937BBD8-664B-4FE1-8B30-1099152A8C92}" sibTransId="{F90A8E2D-6005-4AA8-827D-0B4CF8830E20}"/>
    <dgm:cxn modelId="{EAD0FB48-E891-4D85-A2F2-B4F7FF14CAFE}" type="presOf" srcId="{578C63B9-387C-421D-BD67-1C2EB47D121B}" destId="{5B2F512D-86BC-46C9-ACC1-858D6413A2A5}" srcOrd="0" destOrd="0" presId="urn:microsoft.com/office/officeart/2005/8/layout/hList7"/>
    <dgm:cxn modelId="{DAA4729B-A2CC-46B0-B422-42A60E5B24A2}" type="presOf" srcId="{7820D86D-BB30-4509-BF64-8164E8152256}" destId="{9F74B180-AA49-4577-9312-CE8E5E554336}" srcOrd="0" destOrd="0" presId="urn:microsoft.com/office/officeart/2005/8/layout/hList7"/>
    <dgm:cxn modelId="{C50282AE-98D5-4911-81EC-7911861B382C}" type="presOf" srcId="{821D133F-CBFF-4CE8-BD5B-042AB3AC4471}" destId="{4300CCAF-D160-4060-AA17-073C1FBB2C51}" srcOrd="0" destOrd="0" presId="urn:microsoft.com/office/officeart/2005/8/layout/hList7"/>
    <dgm:cxn modelId="{2637D409-6E2E-4C3D-AC5C-D21ED7909AE1}" type="presOf" srcId="{E0587099-C76A-4699-A955-FBE59268AB3A}" destId="{2CF5CF4C-CC95-48CC-9D93-0DF25503BDD8}" srcOrd="0" destOrd="0" presId="urn:microsoft.com/office/officeart/2005/8/layout/hList7"/>
    <dgm:cxn modelId="{7439FA79-D5BD-4A38-AC17-85C1891DE3D8}" type="presOf" srcId="{821D133F-CBFF-4CE8-BD5B-042AB3AC4471}" destId="{0E4DF7A3-93FE-4737-804C-F7B2E98A65AC}" srcOrd="1" destOrd="0" presId="urn:microsoft.com/office/officeart/2005/8/layout/hList7"/>
    <dgm:cxn modelId="{4286BB02-7A6E-4DA0-8280-23D752BAE4B0}" type="presOf" srcId="{45E2A36D-1D69-4E62-A34F-F02F6D7890C4}" destId="{21879BEC-FE11-45DB-A50A-69864ECC31F0}" srcOrd="1" destOrd="0" presId="urn:microsoft.com/office/officeart/2005/8/layout/hList7"/>
    <dgm:cxn modelId="{0E3F193B-0D1B-4835-AE0C-2BF0694E3801}" srcId="{C26CE1C3-6462-4800-84AC-1A0673272EDD}" destId="{45E2A36D-1D69-4E62-A34F-F02F6D7890C4}" srcOrd="3" destOrd="0" parTransId="{104634E4-7622-4FE7-9F61-049C6F0DAA61}" sibTransId="{578C63B9-387C-421D-BD67-1C2EB47D121B}"/>
    <dgm:cxn modelId="{C4D33415-CDCA-4843-A167-626CF81F3FDB}" type="presOf" srcId="{C6231EAA-8146-40CA-976A-7405B90EBAC4}" destId="{9452704B-75F0-4F1F-95C8-E586C7433E71}" srcOrd="1" destOrd="0" presId="urn:microsoft.com/office/officeart/2005/8/layout/hList7"/>
    <dgm:cxn modelId="{DE9BAEC8-9A0A-4D21-8293-31807E987785}" type="presOf" srcId="{4742ADC9-78F1-4F74-8D14-1F89346BE564}" destId="{58A203FE-4F07-4D5C-AB4D-08057EE420E5}" srcOrd="1" destOrd="0" presId="urn:microsoft.com/office/officeart/2005/8/layout/hList7"/>
    <dgm:cxn modelId="{B1572C9C-A489-4BC4-87ED-3B33660FC02C}" srcId="{C26CE1C3-6462-4800-84AC-1A0673272EDD}" destId="{9CBC6794-7E38-4C91-A635-F3C6A06ABE1C}" srcOrd="6" destOrd="0" parTransId="{BBF05C79-36F4-422B-B4D8-A7D24114B69F}" sibTransId="{E0587099-C76A-4699-A955-FBE59268AB3A}"/>
    <dgm:cxn modelId="{BEA65FB7-1480-42A2-BCA5-A17169BA9C84}" type="presOf" srcId="{C26CE1C3-6462-4800-84AC-1A0673272EDD}" destId="{174E47CA-D95F-4F81-B6BB-1F586FFC6C22}" srcOrd="0" destOrd="0" presId="urn:microsoft.com/office/officeart/2005/8/layout/hList7"/>
    <dgm:cxn modelId="{0665A031-2B51-44A1-BB93-D4CFF0762936}" type="presOf" srcId="{5C2485B0-646A-4BF0-96AD-63C181FAFE77}" destId="{B3B30EF0-F350-4036-8CFA-976215EAEC08}" srcOrd="1" destOrd="0" presId="urn:microsoft.com/office/officeart/2005/8/layout/hList7"/>
    <dgm:cxn modelId="{646B810B-BAD2-4DF3-8891-BDE2D0EB2F5A}" srcId="{C26CE1C3-6462-4800-84AC-1A0673272EDD}" destId="{4742ADC9-78F1-4F74-8D14-1F89346BE564}" srcOrd="2" destOrd="0" parTransId="{649049AC-AF06-411D-9592-5B80301C8E8D}" sibTransId="{FC12E64C-CD9D-4277-A6F1-A72F76CDF5CC}"/>
    <dgm:cxn modelId="{5EED5C68-7369-4BF3-A0F4-BD368D101E41}" srcId="{C26CE1C3-6462-4800-84AC-1A0673272EDD}" destId="{7820D86D-BB30-4509-BF64-8164E8152256}" srcOrd="0" destOrd="0" parTransId="{93BF0081-F25B-4DBD-9B87-9DBF451ADBA0}" sibTransId="{0F69DCB7-61AD-4D4A-841B-F19028F763C2}"/>
    <dgm:cxn modelId="{6C1A5AA6-E753-462F-8DF8-F1DCA0BB7924}" type="presOf" srcId="{9CBC6794-7E38-4C91-A635-F3C6A06ABE1C}" destId="{DF921B35-1619-4340-A602-E394BE0FE1F0}" srcOrd="1" destOrd="0" presId="urn:microsoft.com/office/officeart/2005/8/layout/hList7"/>
    <dgm:cxn modelId="{675B50D4-0E42-4B95-82EA-99834F8EC4D5}" type="presOf" srcId="{5C2485B0-646A-4BF0-96AD-63C181FAFE77}" destId="{BFAD98D0-329C-4584-BBA0-627798CED0CE}" srcOrd="0" destOrd="0" presId="urn:microsoft.com/office/officeart/2005/8/layout/hList7"/>
    <dgm:cxn modelId="{F747A8D0-50C2-4DA1-836C-3B82B240DD36}" type="presOf" srcId="{C6231EAA-8146-40CA-976A-7405B90EBAC4}" destId="{5A50A4BB-AB9C-42F4-9317-2B72783B521E}" srcOrd="0" destOrd="0" presId="urn:microsoft.com/office/officeart/2005/8/layout/hList7"/>
    <dgm:cxn modelId="{19EA0A4D-4524-4EC1-99F8-BF588DDBBCCF}" type="presParOf" srcId="{174E47CA-D95F-4F81-B6BB-1F586FFC6C22}" destId="{BE209820-3B26-4AF0-96B8-8129CF929612}" srcOrd="0" destOrd="0" presId="urn:microsoft.com/office/officeart/2005/8/layout/hList7"/>
    <dgm:cxn modelId="{90218481-97EF-456C-828F-DA1ED12911B1}" type="presParOf" srcId="{174E47CA-D95F-4F81-B6BB-1F586FFC6C22}" destId="{5E132D11-E5D1-4A39-854C-5690FF315027}" srcOrd="1" destOrd="0" presId="urn:microsoft.com/office/officeart/2005/8/layout/hList7"/>
    <dgm:cxn modelId="{3E790B6C-FFA1-4ABE-BAD8-C12C3D1EC708}" type="presParOf" srcId="{5E132D11-E5D1-4A39-854C-5690FF315027}" destId="{F70F11BE-F05A-410C-9B67-268F07344BFA}" srcOrd="0" destOrd="0" presId="urn:microsoft.com/office/officeart/2005/8/layout/hList7"/>
    <dgm:cxn modelId="{78514820-2A1A-4220-8997-08CEAE2743BC}" type="presParOf" srcId="{F70F11BE-F05A-410C-9B67-268F07344BFA}" destId="{9F74B180-AA49-4577-9312-CE8E5E554336}" srcOrd="0" destOrd="0" presId="urn:microsoft.com/office/officeart/2005/8/layout/hList7"/>
    <dgm:cxn modelId="{DA8079A8-BA84-4A28-8ECC-FA78EA4D2692}" type="presParOf" srcId="{F70F11BE-F05A-410C-9B67-268F07344BFA}" destId="{476A4C2E-BD26-4A5D-A2FC-5B7AE98150BB}" srcOrd="1" destOrd="0" presId="urn:microsoft.com/office/officeart/2005/8/layout/hList7"/>
    <dgm:cxn modelId="{6BBB17C0-F2A2-4462-AA22-B5895E83F683}" type="presParOf" srcId="{F70F11BE-F05A-410C-9B67-268F07344BFA}" destId="{A8F67640-AE7A-4F3F-99FA-4287429E1FAA}" srcOrd="2" destOrd="0" presId="urn:microsoft.com/office/officeart/2005/8/layout/hList7"/>
    <dgm:cxn modelId="{ABAADDB2-F082-4D57-A3A9-47F8D7F4B73C}" type="presParOf" srcId="{F70F11BE-F05A-410C-9B67-268F07344BFA}" destId="{D0C24D18-380D-4935-89AF-DD648A19C579}" srcOrd="3" destOrd="0" presId="urn:microsoft.com/office/officeart/2005/8/layout/hList7"/>
    <dgm:cxn modelId="{A377FCFC-5E9B-4693-9004-8C0375373CAC}" type="presParOf" srcId="{5E132D11-E5D1-4A39-854C-5690FF315027}" destId="{BC87BFC8-CC6D-4B02-9012-2904EF14D830}" srcOrd="1" destOrd="0" presId="urn:microsoft.com/office/officeart/2005/8/layout/hList7"/>
    <dgm:cxn modelId="{D464AB7D-5548-40C6-927B-8E83D0A4D1BC}" type="presParOf" srcId="{5E132D11-E5D1-4A39-854C-5690FF315027}" destId="{EA099967-AB17-44F7-AF9F-731AC033D6E7}" srcOrd="2" destOrd="0" presId="urn:microsoft.com/office/officeart/2005/8/layout/hList7"/>
    <dgm:cxn modelId="{CC53AB7A-C9E0-4D19-8CD0-F8092F1E95B3}" type="presParOf" srcId="{EA099967-AB17-44F7-AF9F-731AC033D6E7}" destId="{E24A0FB6-9A56-4160-AC52-5C05F5F71B0F}" srcOrd="0" destOrd="0" presId="urn:microsoft.com/office/officeart/2005/8/layout/hList7"/>
    <dgm:cxn modelId="{D54C9A08-AFF8-4FE4-AB0B-FC810C2BF47C}" type="presParOf" srcId="{EA099967-AB17-44F7-AF9F-731AC033D6E7}" destId="{CAE56489-EDDA-4A00-A664-7333FA0A2B67}" srcOrd="1" destOrd="0" presId="urn:microsoft.com/office/officeart/2005/8/layout/hList7"/>
    <dgm:cxn modelId="{5D1256E1-DB6B-4CD3-963C-AFD8841A828A}" type="presParOf" srcId="{EA099967-AB17-44F7-AF9F-731AC033D6E7}" destId="{DD829D7D-AA1D-412F-9D8D-6C1D70B9CE5A}" srcOrd="2" destOrd="0" presId="urn:microsoft.com/office/officeart/2005/8/layout/hList7"/>
    <dgm:cxn modelId="{C42FD8CC-CB16-4690-A22D-A5015B66E6F5}" type="presParOf" srcId="{EA099967-AB17-44F7-AF9F-731AC033D6E7}" destId="{DAFD6F74-013B-4235-8C38-53A2BCA7025B}" srcOrd="3" destOrd="0" presId="urn:microsoft.com/office/officeart/2005/8/layout/hList7"/>
    <dgm:cxn modelId="{0A447506-9427-4984-A810-C410D68079BB}" type="presParOf" srcId="{5E132D11-E5D1-4A39-854C-5690FF315027}" destId="{4BA34ED5-D471-4EB0-8539-10EF570F279D}" srcOrd="3" destOrd="0" presId="urn:microsoft.com/office/officeart/2005/8/layout/hList7"/>
    <dgm:cxn modelId="{7E300D89-81D7-4637-844A-3A51185D5AE0}" type="presParOf" srcId="{5E132D11-E5D1-4A39-854C-5690FF315027}" destId="{7A3220A0-8CF7-409D-B0A8-905EF4EB1231}" srcOrd="4" destOrd="0" presId="urn:microsoft.com/office/officeart/2005/8/layout/hList7"/>
    <dgm:cxn modelId="{3041EDAC-BA94-4B1C-BCC7-B8CE97586E53}" type="presParOf" srcId="{7A3220A0-8CF7-409D-B0A8-905EF4EB1231}" destId="{94BF4D54-8934-46C1-BEFE-40E68FC83ECC}" srcOrd="0" destOrd="0" presId="urn:microsoft.com/office/officeart/2005/8/layout/hList7"/>
    <dgm:cxn modelId="{7436F856-C920-4C4B-94A6-1945E2FB7C9C}" type="presParOf" srcId="{7A3220A0-8CF7-409D-B0A8-905EF4EB1231}" destId="{58A203FE-4F07-4D5C-AB4D-08057EE420E5}" srcOrd="1" destOrd="0" presId="urn:microsoft.com/office/officeart/2005/8/layout/hList7"/>
    <dgm:cxn modelId="{13A44E66-0589-4470-9EBF-96592B32C08A}" type="presParOf" srcId="{7A3220A0-8CF7-409D-B0A8-905EF4EB1231}" destId="{6654BE9F-D6AC-476A-99CF-69CDD71905CB}" srcOrd="2" destOrd="0" presId="urn:microsoft.com/office/officeart/2005/8/layout/hList7"/>
    <dgm:cxn modelId="{55C9FA0A-9FD1-461F-A21E-80FB940838D0}" type="presParOf" srcId="{7A3220A0-8CF7-409D-B0A8-905EF4EB1231}" destId="{C2BA2329-0601-4553-B1D0-4D7D622DB3D7}" srcOrd="3" destOrd="0" presId="urn:microsoft.com/office/officeart/2005/8/layout/hList7"/>
    <dgm:cxn modelId="{FC4CC509-1942-4921-9BAB-D2B297886009}" type="presParOf" srcId="{5E132D11-E5D1-4A39-854C-5690FF315027}" destId="{35EC673B-66B7-47E4-87AF-D51F6496A67D}" srcOrd="5" destOrd="0" presId="urn:microsoft.com/office/officeart/2005/8/layout/hList7"/>
    <dgm:cxn modelId="{034C1CBE-F9B9-4DA7-A9EC-156E52B32465}" type="presParOf" srcId="{5E132D11-E5D1-4A39-854C-5690FF315027}" destId="{B15B87C8-FF9B-4E86-9F51-53C826FB0767}" srcOrd="6" destOrd="0" presId="urn:microsoft.com/office/officeart/2005/8/layout/hList7"/>
    <dgm:cxn modelId="{E91CC465-F019-46A8-A363-1179AAC123DA}" type="presParOf" srcId="{B15B87C8-FF9B-4E86-9F51-53C826FB0767}" destId="{CC52F08C-A738-4628-80E0-D5B107A65DAB}" srcOrd="0" destOrd="0" presId="urn:microsoft.com/office/officeart/2005/8/layout/hList7"/>
    <dgm:cxn modelId="{A7B1D2C2-0DA0-4BCC-B0E4-B4FAB35D8920}" type="presParOf" srcId="{B15B87C8-FF9B-4E86-9F51-53C826FB0767}" destId="{21879BEC-FE11-45DB-A50A-69864ECC31F0}" srcOrd="1" destOrd="0" presId="urn:microsoft.com/office/officeart/2005/8/layout/hList7"/>
    <dgm:cxn modelId="{489B75DB-E340-4681-A2EC-1DF47C406E6D}" type="presParOf" srcId="{B15B87C8-FF9B-4E86-9F51-53C826FB0767}" destId="{7C54E20F-DB85-44D0-BDBB-51AAAECD5B5C}" srcOrd="2" destOrd="0" presId="urn:microsoft.com/office/officeart/2005/8/layout/hList7"/>
    <dgm:cxn modelId="{417AB687-5987-441E-BAA9-894DB03A7C33}" type="presParOf" srcId="{B15B87C8-FF9B-4E86-9F51-53C826FB0767}" destId="{C7A5D879-7C65-4756-8D42-AD3E73348493}" srcOrd="3" destOrd="0" presId="urn:microsoft.com/office/officeart/2005/8/layout/hList7"/>
    <dgm:cxn modelId="{BF141406-98C7-4A1E-9CA3-EE67546533F5}" type="presParOf" srcId="{5E132D11-E5D1-4A39-854C-5690FF315027}" destId="{5B2F512D-86BC-46C9-ACC1-858D6413A2A5}" srcOrd="7" destOrd="0" presId="urn:microsoft.com/office/officeart/2005/8/layout/hList7"/>
    <dgm:cxn modelId="{6F414A57-83A8-4F9A-9781-5D0724A675CC}" type="presParOf" srcId="{5E132D11-E5D1-4A39-854C-5690FF315027}" destId="{EE6990DC-972E-4353-823F-B9C0784B3EE5}" srcOrd="8" destOrd="0" presId="urn:microsoft.com/office/officeart/2005/8/layout/hList7"/>
    <dgm:cxn modelId="{010B071B-98E8-46E8-B583-D192D9BA2346}" type="presParOf" srcId="{EE6990DC-972E-4353-823F-B9C0784B3EE5}" destId="{5A50A4BB-AB9C-42F4-9317-2B72783B521E}" srcOrd="0" destOrd="0" presId="urn:microsoft.com/office/officeart/2005/8/layout/hList7"/>
    <dgm:cxn modelId="{85A19C98-45E7-4F20-9669-D5D0F6ACF266}" type="presParOf" srcId="{EE6990DC-972E-4353-823F-B9C0784B3EE5}" destId="{9452704B-75F0-4F1F-95C8-E586C7433E71}" srcOrd="1" destOrd="0" presId="urn:microsoft.com/office/officeart/2005/8/layout/hList7"/>
    <dgm:cxn modelId="{E0EF3CCC-4098-456D-BC45-F1561046CB53}" type="presParOf" srcId="{EE6990DC-972E-4353-823F-B9C0784B3EE5}" destId="{230F9583-3459-4E59-ABEE-FCD2375227CC}" srcOrd="2" destOrd="0" presId="urn:microsoft.com/office/officeart/2005/8/layout/hList7"/>
    <dgm:cxn modelId="{F6C3DE33-D958-4225-A164-6A23BA04C831}" type="presParOf" srcId="{EE6990DC-972E-4353-823F-B9C0784B3EE5}" destId="{F0F48C67-E219-4184-A7AE-C23D4BADB366}" srcOrd="3" destOrd="0" presId="urn:microsoft.com/office/officeart/2005/8/layout/hList7"/>
    <dgm:cxn modelId="{EA2048B6-27E8-493C-B0EB-0D2AF0FD10D4}" type="presParOf" srcId="{5E132D11-E5D1-4A39-854C-5690FF315027}" destId="{F232BE0C-35CA-466E-AB07-6CFA9A168ACA}" srcOrd="9" destOrd="0" presId="urn:microsoft.com/office/officeart/2005/8/layout/hList7"/>
    <dgm:cxn modelId="{9049DBCB-52C5-47B9-9293-F8DEB6AE220C}" type="presParOf" srcId="{5E132D11-E5D1-4A39-854C-5690FF315027}" destId="{03D77AFE-17CF-4A87-9F25-76952650E44C}" srcOrd="10" destOrd="0" presId="urn:microsoft.com/office/officeart/2005/8/layout/hList7"/>
    <dgm:cxn modelId="{5C4149B3-62BB-4198-BA02-D9EB26F66C7B}" type="presParOf" srcId="{03D77AFE-17CF-4A87-9F25-76952650E44C}" destId="{4300CCAF-D160-4060-AA17-073C1FBB2C51}" srcOrd="0" destOrd="0" presId="urn:microsoft.com/office/officeart/2005/8/layout/hList7"/>
    <dgm:cxn modelId="{B3210748-4FE7-439A-ADC7-4FFE245244D3}" type="presParOf" srcId="{03D77AFE-17CF-4A87-9F25-76952650E44C}" destId="{0E4DF7A3-93FE-4737-804C-F7B2E98A65AC}" srcOrd="1" destOrd="0" presId="urn:microsoft.com/office/officeart/2005/8/layout/hList7"/>
    <dgm:cxn modelId="{E7FCF9C2-CD7B-4372-BCA0-73646998E704}" type="presParOf" srcId="{03D77AFE-17CF-4A87-9F25-76952650E44C}" destId="{C6319324-5515-451C-921D-BA12864A3E33}" srcOrd="2" destOrd="0" presId="urn:microsoft.com/office/officeart/2005/8/layout/hList7"/>
    <dgm:cxn modelId="{2CE65C65-B980-46A8-AC80-0CD8C973C488}" type="presParOf" srcId="{03D77AFE-17CF-4A87-9F25-76952650E44C}" destId="{EE434E4E-DAA7-48EB-B609-5062783FC02B}" srcOrd="3" destOrd="0" presId="urn:microsoft.com/office/officeart/2005/8/layout/hList7"/>
    <dgm:cxn modelId="{34144D41-A3CB-48AA-8AD4-0E7ABFA61EC5}" type="presParOf" srcId="{5E132D11-E5D1-4A39-854C-5690FF315027}" destId="{45AA0C20-4E14-474D-9940-E66A958D72B0}" srcOrd="11" destOrd="0" presId="urn:microsoft.com/office/officeart/2005/8/layout/hList7"/>
    <dgm:cxn modelId="{4D1237F3-9DC7-4867-B98C-19194E0CC78D}" type="presParOf" srcId="{5E132D11-E5D1-4A39-854C-5690FF315027}" destId="{83A087F0-67FF-44F5-BE7C-569A766CF8DB}" srcOrd="12" destOrd="0" presId="urn:microsoft.com/office/officeart/2005/8/layout/hList7"/>
    <dgm:cxn modelId="{699FA45B-4ED3-4F8C-8E2A-A0D600B9D56C}" type="presParOf" srcId="{83A087F0-67FF-44F5-BE7C-569A766CF8DB}" destId="{69E6F7B4-4910-4398-8407-9D34B6393805}" srcOrd="0" destOrd="0" presId="urn:microsoft.com/office/officeart/2005/8/layout/hList7"/>
    <dgm:cxn modelId="{9A6FE2B0-5FE3-4AC7-89A4-8BDEF980ED40}" type="presParOf" srcId="{83A087F0-67FF-44F5-BE7C-569A766CF8DB}" destId="{DF921B35-1619-4340-A602-E394BE0FE1F0}" srcOrd="1" destOrd="0" presId="urn:microsoft.com/office/officeart/2005/8/layout/hList7"/>
    <dgm:cxn modelId="{AFBA2DD4-8510-4DE5-8377-4F782DB1DEE3}" type="presParOf" srcId="{83A087F0-67FF-44F5-BE7C-569A766CF8DB}" destId="{42D95365-5517-4B41-B835-D045B8438E30}" srcOrd="2" destOrd="0" presId="urn:microsoft.com/office/officeart/2005/8/layout/hList7"/>
    <dgm:cxn modelId="{7DB7B034-68D2-4CC2-A72F-9F15EB711606}" type="presParOf" srcId="{83A087F0-67FF-44F5-BE7C-569A766CF8DB}" destId="{2A3864A8-77CA-4387-8715-1F2A7D1FC4DF}" srcOrd="3" destOrd="0" presId="urn:microsoft.com/office/officeart/2005/8/layout/hList7"/>
    <dgm:cxn modelId="{CDFBEEEE-91CF-417D-998B-E82A6075A6E6}" type="presParOf" srcId="{5E132D11-E5D1-4A39-854C-5690FF315027}" destId="{2CF5CF4C-CC95-48CC-9D93-0DF25503BDD8}" srcOrd="13" destOrd="0" presId="urn:microsoft.com/office/officeart/2005/8/layout/hList7"/>
    <dgm:cxn modelId="{505AA98C-9395-4C2E-AB0B-121247123F9E}" type="presParOf" srcId="{5E132D11-E5D1-4A39-854C-5690FF315027}" destId="{90F0C134-B743-4726-BBEA-921CF8ED52B9}" srcOrd="14" destOrd="0" presId="urn:microsoft.com/office/officeart/2005/8/layout/hList7"/>
    <dgm:cxn modelId="{910780A1-1833-46F0-84CA-652B9D12F4A6}" type="presParOf" srcId="{90F0C134-B743-4726-BBEA-921CF8ED52B9}" destId="{BFAD98D0-329C-4584-BBA0-627798CED0CE}" srcOrd="0" destOrd="0" presId="urn:microsoft.com/office/officeart/2005/8/layout/hList7"/>
    <dgm:cxn modelId="{CABE5010-3916-4D51-B07E-104035952E94}" type="presParOf" srcId="{90F0C134-B743-4726-BBEA-921CF8ED52B9}" destId="{B3B30EF0-F350-4036-8CFA-976215EAEC08}" srcOrd="1" destOrd="0" presId="urn:microsoft.com/office/officeart/2005/8/layout/hList7"/>
    <dgm:cxn modelId="{E972BD1A-2D55-4BD8-BC57-94E4AE8B65F0}" type="presParOf" srcId="{90F0C134-B743-4726-BBEA-921CF8ED52B9}" destId="{7572DB06-05DC-433A-8D22-9AD224EE920B}" srcOrd="2" destOrd="0" presId="urn:microsoft.com/office/officeart/2005/8/layout/hList7"/>
    <dgm:cxn modelId="{8E88CC51-2520-49EA-8CE8-19D3DAA46031}" type="presParOf" srcId="{90F0C134-B743-4726-BBEA-921CF8ED52B9}" destId="{8EBFE41B-CE89-424E-A6D7-500D8BD295FA}"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3AA55-4B6E-412E-9BF4-2EABA2FA1A20}">
      <dsp:nvSpPr>
        <dsp:cNvPr id="0" name=""/>
        <dsp:cNvSpPr/>
      </dsp:nvSpPr>
      <dsp:spPr>
        <a:xfrm>
          <a:off x="0" y="0"/>
          <a:ext cx="7924800" cy="160805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0B1F51-4657-4489-9C9C-CE3CF17C2024}">
      <dsp:nvSpPr>
        <dsp:cNvPr id="0" name=""/>
        <dsp:cNvSpPr/>
      </dsp:nvSpPr>
      <dsp:spPr>
        <a:xfrm>
          <a:off x="239926" y="214407"/>
          <a:ext cx="1731383" cy="117924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2A4FB0-6BBC-49A3-87D8-140C5E4D3A54}">
      <dsp:nvSpPr>
        <dsp:cNvPr id="0" name=""/>
        <dsp:cNvSpPr/>
      </dsp:nvSpPr>
      <dsp:spPr>
        <a:xfrm rot="10800000">
          <a:off x="239926" y="1608057"/>
          <a:ext cx="1731383" cy="1965404"/>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lvl="0" algn="ctr" defTabSz="844550">
            <a:lnSpc>
              <a:spcPct val="90000"/>
            </a:lnSpc>
            <a:spcBef>
              <a:spcPct val="0"/>
            </a:spcBef>
            <a:spcAft>
              <a:spcPct val="35000"/>
            </a:spcAft>
          </a:pPr>
          <a:r>
            <a:rPr lang="en-US" sz="1900" kern="1200" dirty="0" smtClean="0"/>
            <a:t>Collection &amp; Conveyance System Costs</a:t>
          </a:r>
        </a:p>
        <a:p>
          <a:pPr lvl="0" algn="ctr" defTabSz="844550">
            <a:lnSpc>
              <a:spcPct val="90000"/>
            </a:lnSpc>
            <a:spcBef>
              <a:spcPct val="0"/>
            </a:spcBef>
            <a:spcAft>
              <a:spcPct val="35000"/>
            </a:spcAft>
          </a:pPr>
          <a:r>
            <a:rPr lang="en-US" sz="1900" kern="1200" dirty="0" smtClean="0"/>
            <a:t>$640 Million</a:t>
          </a:r>
          <a:endParaRPr lang="en-US" sz="1900" kern="1200" dirty="0"/>
        </a:p>
      </dsp:txBody>
      <dsp:txXfrm rot="10800000">
        <a:off x="293172" y="1608057"/>
        <a:ext cx="1624891" cy="1912158"/>
      </dsp:txXfrm>
    </dsp:sp>
    <dsp:sp modelId="{41C7CB1D-2D2E-4A02-8F9A-077F07716C88}">
      <dsp:nvSpPr>
        <dsp:cNvPr id="0" name=""/>
        <dsp:cNvSpPr/>
      </dsp:nvSpPr>
      <dsp:spPr>
        <a:xfrm>
          <a:off x="2144447" y="214407"/>
          <a:ext cx="1731383" cy="117924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22000" b="-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C7DCC4-54B6-4DD4-838F-3849CA53F80F}">
      <dsp:nvSpPr>
        <dsp:cNvPr id="0" name=""/>
        <dsp:cNvSpPr/>
      </dsp:nvSpPr>
      <dsp:spPr>
        <a:xfrm rot="10800000">
          <a:off x="2144447" y="1608057"/>
          <a:ext cx="1731383" cy="1965404"/>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lvl="0" algn="ctr" defTabSz="844550">
            <a:lnSpc>
              <a:spcPct val="90000"/>
            </a:lnSpc>
            <a:spcBef>
              <a:spcPct val="0"/>
            </a:spcBef>
            <a:spcAft>
              <a:spcPct val="35000"/>
            </a:spcAft>
          </a:pPr>
          <a:r>
            <a:rPr lang="en-US" sz="1900" kern="1200" dirty="0" smtClean="0"/>
            <a:t>Treatment Systems Costs</a:t>
          </a:r>
        </a:p>
        <a:p>
          <a:pPr lvl="0" algn="ctr" defTabSz="844550">
            <a:lnSpc>
              <a:spcPct val="90000"/>
            </a:lnSpc>
            <a:spcBef>
              <a:spcPct val="0"/>
            </a:spcBef>
            <a:spcAft>
              <a:spcPct val="35000"/>
            </a:spcAft>
          </a:pPr>
          <a:r>
            <a:rPr lang="en-US" sz="1900" kern="1200" dirty="0" smtClean="0"/>
            <a:t>$224 Million</a:t>
          </a:r>
        </a:p>
        <a:p>
          <a:pPr lvl="0" algn="ctr" defTabSz="844550">
            <a:lnSpc>
              <a:spcPct val="90000"/>
            </a:lnSpc>
            <a:spcBef>
              <a:spcPct val="0"/>
            </a:spcBef>
            <a:spcAft>
              <a:spcPct val="35000"/>
            </a:spcAft>
          </a:pPr>
          <a:endParaRPr lang="en-US" sz="1900" kern="1200" dirty="0"/>
        </a:p>
      </dsp:txBody>
      <dsp:txXfrm rot="10800000">
        <a:off x="2197693" y="1608057"/>
        <a:ext cx="1624891" cy="1912158"/>
      </dsp:txXfrm>
    </dsp:sp>
    <dsp:sp modelId="{05A351AA-6DC2-4F36-9782-0998F6DA7F73}">
      <dsp:nvSpPr>
        <dsp:cNvPr id="0" name=""/>
        <dsp:cNvSpPr/>
      </dsp:nvSpPr>
      <dsp:spPr>
        <a:xfrm>
          <a:off x="4048969" y="214407"/>
          <a:ext cx="1731383" cy="117924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4000" b="-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F5AFB9-3818-4D1B-BFC1-129FB214179E}">
      <dsp:nvSpPr>
        <dsp:cNvPr id="0" name=""/>
        <dsp:cNvSpPr/>
      </dsp:nvSpPr>
      <dsp:spPr>
        <a:xfrm rot="10800000">
          <a:off x="4048969" y="1608057"/>
          <a:ext cx="1731383" cy="1965404"/>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lvl="0" algn="ctr" defTabSz="844550">
            <a:lnSpc>
              <a:spcPct val="90000"/>
            </a:lnSpc>
            <a:spcBef>
              <a:spcPct val="0"/>
            </a:spcBef>
            <a:spcAft>
              <a:spcPct val="35000"/>
            </a:spcAft>
          </a:pPr>
          <a:r>
            <a:rPr lang="en-US" sz="1900" kern="1200" dirty="0" smtClean="0"/>
            <a:t>Financing Costs </a:t>
          </a:r>
        </a:p>
        <a:p>
          <a:pPr lvl="0" algn="ctr" defTabSz="844550">
            <a:lnSpc>
              <a:spcPct val="90000"/>
            </a:lnSpc>
            <a:spcBef>
              <a:spcPct val="0"/>
            </a:spcBef>
            <a:spcAft>
              <a:spcPct val="35000"/>
            </a:spcAft>
          </a:pPr>
          <a:r>
            <a:rPr lang="en-US" sz="1900" kern="1200" dirty="0" smtClean="0"/>
            <a:t>$168 Million</a:t>
          </a:r>
          <a:endParaRPr lang="en-US" sz="1900" kern="1200" dirty="0"/>
        </a:p>
      </dsp:txBody>
      <dsp:txXfrm rot="10800000">
        <a:off x="4102215" y="1608057"/>
        <a:ext cx="1624891" cy="1912158"/>
      </dsp:txXfrm>
    </dsp:sp>
    <dsp:sp modelId="{F4C75690-1B65-42EB-AB96-6EE10DFBBC34}">
      <dsp:nvSpPr>
        <dsp:cNvPr id="0" name=""/>
        <dsp:cNvSpPr/>
      </dsp:nvSpPr>
      <dsp:spPr>
        <a:xfrm>
          <a:off x="5953490" y="214407"/>
          <a:ext cx="1731383" cy="1179242"/>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3000" r="-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E6A80E-4ADE-4521-9653-C1EFFFA5DA04}">
      <dsp:nvSpPr>
        <dsp:cNvPr id="0" name=""/>
        <dsp:cNvSpPr/>
      </dsp:nvSpPr>
      <dsp:spPr>
        <a:xfrm rot="10800000">
          <a:off x="5953490" y="1608057"/>
          <a:ext cx="1731383" cy="1965404"/>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lvl="0" algn="ctr" defTabSz="844550">
            <a:lnSpc>
              <a:spcPct val="90000"/>
            </a:lnSpc>
            <a:spcBef>
              <a:spcPct val="0"/>
            </a:spcBef>
            <a:spcAft>
              <a:spcPct val="35000"/>
            </a:spcAft>
          </a:pPr>
          <a:r>
            <a:rPr lang="en-US" sz="1900" kern="1200" dirty="0" smtClean="0"/>
            <a:t>Project Management</a:t>
          </a:r>
        </a:p>
        <a:p>
          <a:pPr lvl="0" algn="ctr" defTabSz="844550">
            <a:lnSpc>
              <a:spcPct val="90000"/>
            </a:lnSpc>
            <a:spcBef>
              <a:spcPct val="0"/>
            </a:spcBef>
            <a:spcAft>
              <a:spcPct val="35000"/>
            </a:spcAft>
          </a:pPr>
          <a:r>
            <a:rPr lang="en-US" sz="1900" kern="1200" dirty="0" smtClean="0"/>
            <a:t>$30 Million</a:t>
          </a:r>
          <a:endParaRPr lang="en-US" sz="1900" kern="1200" dirty="0"/>
        </a:p>
      </dsp:txBody>
      <dsp:txXfrm rot="10800000">
        <a:off x="6006736" y="1608057"/>
        <a:ext cx="1624891" cy="19121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684BC-BED6-4AFA-96EC-819F13C01DA3}">
      <dsp:nvSpPr>
        <dsp:cNvPr id="0" name=""/>
        <dsp:cNvSpPr/>
      </dsp:nvSpPr>
      <dsp:spPr>
        <a:xfrm>
          <a:off x="645794" y="0"/>
          <a:ext cx="7319010" cy="39878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12C615-B1E0-4DB9-BED3-8569B7A1F581}">
      <dsp:nvSpPr>
        <dsp:cNvPr id="0" name=""/>
        <dsp:cNvSpPr/>
      </dsp:nvSpPr>
      <dsp:spPr>
        <a:xfrm>
          <a:off x="4309" y="1196340"/>
          <a:ext cx="2072766" cy="1595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Projects commence in FY 2020 and end FY 2050 – 30 years</a:t>
          </a:r>
        </a:p>
      </dsp:txBody>
      <dsp:txXfrm>
        <a:off x="82176" y="1274207"/>
        <a:ext cx="1917032" cy="1439386"/>
      </dsp:txXfrm>
    </dsp:sp>
    <dsp:sp modelId="{85B61838-66F6-452B-A9D9-2085417F896E}">
      <dsp:nvSpPr>
        <dsp:cNvPr id="0" name=""/>
        <dsp:cNvSpPr/>
      </dsp:nvSpPr>
      <dsp:spPr>
        <a:xfrm>
          <a:off x="2180714" y="1196340"/>
          <a:ext cx="2072766" cy="1595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Bond financing commences in FY 2020 with first loan payment in FY 2021 </a:t>
          </a:r>
          <a:endParaRPr lang="en-US" sz="1700" kern="1200" dirty="0"/>
        </a:p>
      </dsp:txBody>
      <dsp:txXfrm>
        <a:off x="2258581" y="1274207"/>
        <a:ext cx="1917032" cy="1439386"/>
      </dsp:txXfrm>
    </dsp:sp>
    <dsp:sp modelId="{50E4863E-1994-42F9-ACCD-2737CB235190}">
      <dsp:nvSpPr>
        <dsp:cNvPr id="0" name=""/>
        <dsp:cNvSpPr/>
      </dsp:nvSpPr>
      <dsp:spPr>
        <a:xfrm>
          <a:off x="4357119" y="1196340"/>
          <a:ext cx="2072766" cy="1595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Last loan is issued in FY 2050 with payback commencing in FY 2051</a:t>
          </a:r>
          <a:endParaRPr lang="en-US" sz="1700" kern="1200" dirty="0"/>
        </a:p>
      </dsp:txBody>
      <dsp:txXfrm>
        <a:off x="4434986" y="1274207"/>
        <a:ext cx="1917032" cy="1439386"/>
      </dsp:txXfrm>
    </dsp:sp>
    <dsp:sp modelId="{F14BCE66-163C-4E64-AB74-0EA6C48A1386}">
      <dsp:nvSpPr>
        <dsp:cNvPr id="0" name=""/>
        <dsp:cNvSpPr/>
      </dsp:nvSpPr>
      <dsp:spPr>
        <a:xfrm>
          <a:off x="6533523" y="1196340"/>
          <a:ext cx="2072766" cy="1595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Last loan payment is FY 2070 – 21 years after completion of construction in FY 2050</a:t>
          </a:r>
          <a:endParaRPr lang="en-US" sz="1700" kern="1200" dirty="0"/>
        </a:p>
      </dsp:txBody>
      <dsp:txXfrm>
        <a:off x="6611390" y="1274207"/>
        <a:ext cx="1917032" cy="14393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4B180-AA49-4577-9312-CE8E5E554336}">
      <dsp:nvSpPr>
        <dsp:cNvPr id="0" name=""/>
        <dsp:cNvSpPr/>
      </dsp:nvSpPr>
      <dsp:spPr>
        <a:xfrm>
          <a:off x="3515" y="0"/>
          <a:ext cx="1057219" cy="2925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Cape &amp; Islands Water Protection Fund</a:t>
          </a:r>
          <a:endParaRPr lang="en-US" sz="1200" kern="1200" dirty="0"/>
        </a:p>
      </dsp:txBody>
      <dsp:txXfrm>
        <a:off x="3515" y="1170305"/>
        <a:ext cx="1057219" cy="1170305"/>
      </dsp:txXfrm>
    </dsp:sp>
    <dsp:sp modelId="{D0C24D18-380D-4935-89AF-DD648A19C579}">
      <dsp:nvSpPr>
        <dsp:cNvPr id="0" name=""/>
        <dsp:cNvSpPr/>
      </dsp:nvSpPr>
      <dsp:spPr>
        <a:xfrm>
          <a:off x="44985" y="175545"/>
          <a:ext cx="974279" cy="97427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4A0FB6-9A56-4160-AC52-5C05F5F71B0F}">
      <dsp:nvSpPr>
        <dsp:cNvPr id="0" name=""/>
        <dsp:cNvSpPr/>
      </dsp:nvSpPr>
      <dsp:spPr>
        <a:xfrm>
          <a:off x="1092450" y="0"/>
          <a:ext cx="1057219" cy="2925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Sewer Assessments</a:t>
          </a:r>
          <a:endParaRPr lang="en-US" sz="1200" kern="1200" dirty="0"/>
        </a:p>
      </dsp:txBody>
      <dsp:txXfrm>
        <a:off x="1092450" y="1170305"/>
        <a:ext cx="1057219" cy="1170305"/>
      </dsp:txXfrm>
    </dsp:sp>
    <dsp:sp modelId="{DAFD6F74-013B-4235-8C38-53A2BCA7025B}">
      <dsp:nvSpPr>
        <dsp:cNvPr id="0" name=""/>
        <dsp:cNvSpPr/>
      </dsp:nvSpPr>
      <dsp:spPr>
        <a:xfrm>
          <a:off x="1133921" y="175545"/>
          <a:ext cx="974279" cy="974279"/>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3000" r="-3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BF4D54-8934-46C1-BEFE-40E68FC83ECC}">
      <dsp:nvSpPr>
        <dsp:cNvPr id="0" name=""/>
        <dsp:cNvSpPr/>
      </dsp:nvSpPr>
      <dsp:spPr>
        <a:xfrm>
          <a:off x="2181386" y="0"/>
          <a:ext cx="1057219" cy="2925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Local Meals Taxes</a:t>
          </a:r>
          <a:endParaRPr lang="en-US" sz="1200" kern="1200" dirty="0"/>
        </a:p>
      </dsp:txBody>
      <dsp:txXfrm>
        <a:off x="2181386" y="1170305"/>
        <a:ext cx="1057219" cy="1170305"/>
      </dsp:txXfrm>
    </dsp:sp>
    <dsp:sp modelId="{C2BA2329-0601-4553-B1D0-4D7D622DB3D7}">
      <dsp:nvSpPr>
        <dsp:cNvPr id="0" name=""/>
        <dsp:cNvSpPr/>
      </dsp:nvSpPr>
      <dsp:spPr>
        <a:xfrm>
          <a:off x="2222856" y="175545"/>
          <a:ext cx="974279" cy="974279"/>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52F08C-A738-4628-80E0-D5B107A65DAB}">
      <dsp:nvSpPr>
        <dsp:cNvPr id="0" name=""/>
        <dsp:cNvSpPr/>
      </dsp:nvSpPr>
      <dsp:spPr>
        <a:xfrm>
          <a:off x="3270322" y="0"/>
          <a:ext cx="1057219" cy="2925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Local Rooms Tax including tax on short-term rentals</a:t>
          </a:r>
          <a:endParaRPr lang="en-US" sz="1200" kern="1200" dirty="0"/>
        </a:p>
      </dsp:txBody>
      <dsp:txXfrm>
        <a:off x="3270322" y="1170305"/>
        <a:ext cx="1057219" cy="1170305"/>
      </dsp:txXfrm>
    </dsp:sp>
    <dsp:sp modelId="{C7A5D879-7C65-4756-8D42-AD3E73348493}">
      <dsp:nvSpPr>
        <dsp:cNvPr id="0" name=""/>
        <dsp:cNvSpPr/>
      </dsp:nvSpPr>
      <dsp:spPr>
        <a:xfrm>
          <a:off x="3311792" y="175545"/>
          <a:ext cx="974279" cy="974279"/>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31000" r="-3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50A4BB-AB9C-42F4-9317-2B72783B521E}">
      <dsp:nvSpPr>
        <dsp:cNvPr id="0" name=""/>
        <dsp:cNvSpPr/>
      </dsp:nvSpPr>
      <dsp:spPr>
        <a:xfrm>
          <a:off x="4359258" y="0"/>
          <a:ext cx="1057219" cy="2925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Sewer Utility Charges</a:t>
          </a:r>
          <a:endParaRPr lang="en-US" sz="1200" kern="1200" dirty="0"/>
        </a:p>
      </dsp:txBody>
      <dsp:txXfrm>
        <a:off x="4359258" y="1170305"/>
        <a:ext cx="1057219" cy="1170305"/>
      </dsp:txXfrm>
    </dsp:sp>
    <dsp:sp modelId="{F0F48C67-E219-4184-A7AE-C23D4BADB366}">
      <dsp:nvSpPr>
        <dsp:cNvPr id="0" name=""/>
        <dsp:cNvSpPr/>
      </dsp:nvSpPr>
      <dsp:spPr>
        <a:xfrm>
          <a:off x="4400728" y="175545"/>
          <a:ext cx="974279" cy="974279"/>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41000" r="-4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00CCAF-D160-4060-AA17-073C1FBB2C51}">
      <dsp:nvSpPr>
        <dsp:cNvPr id="0" name=""/>
        <dsp:cNvSpPr/>
      </dsp:nvSpPr>
      <dsp:spPr>
        <a:xfrm>
          <a:off x="5448194" y="0"/>
          <a:ext cx="1057219" cy="2925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Investment Earnings</a:t>
          </a:r>
          <a:endParaRPr lang="en-US" sz="1200" kern="1200" dirty="0"/>
        </a:p>
      </dsp:txBody>
      <dsp:txXfrm>
        <a:off x="5448194" y="1170305"/>
        <a:ext cx="1057219" cy="1170305"/>
      </dsp:txXfrm>
    </dsp:sp>
    <dsp:sp modelId="{EE434E4E-DAA7-48EB-B609-5062783FC02B}">
      <dsp:nvSpPr>
        <dsp:cNvPr id="0" name=""/>
        <dsp:cNvSpPr/>
      </dsp:nvSpPr>
      <dsp:spPr>
        <a:xfrm>
          <a:off x="5489664" y="175545"/>
          <a:ext cx="974279" cy="974279"/>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46000" r="-4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E6F7B4-4910-4398-8407-9D34B6393805}">
      <dsp:nvSpPr>
        <dsp:cNvPr id="0" name=""/>
        <dsp:cNvSpPr/>
      </dsp:nvSpPr>
      <dsp:spPr>
        <a:xfrm>
          <a:off x="6537129" y="0"/>
          <a:ext cx="1057219" cy="2925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Systems Development Charges</a:t>
          </a:r>
          <a:endParaRPr lang="en-US" sz="1200" kern="1200" dirty="0"/>
        </a:p>
      </dsp:txBody>
      <dsp:txXfrm>
        <a:off x="6537129" y="1170305"/>
        <a:ext cx="1057219" cy="1170305"/>
      </dsp:txXfrm>
    </dsp:sp>
    <dsp:sp modelId="{2A3864A8-77CA-4387-8715-1F2A7D1FC4DF}">
      <dsp:nvSpPr>
        <dsp:cNvPr id="0" name=""/>
        <dsp:cNvSpPr/>
      </dsp:nvSpPr>
      <dsp:spPr>
        <a:xfrm>
          <a:off x="6578599" y="175545"/>
          <a:ext cx="974279" cy="974279"/>
        </a:xfrm>
        <a:prstGeom prst="ellipse">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AD98D0-329C-4584-BBA0-627798CED0CE}">
      <dsp:nvSpPr>
        <dsp:cNvPr id="0" name=""/>
        <dsp:cNvSpPr/>
      </dsp:nvSpPr>
      <dsp:spPr>
        <a:xfrm>
          <a:off x="7626065" y="0"/>
          <a:ext cx="1057219" cy="2925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t>General Fund Contribution</a:t>
          </a:r>
          <a:endParaRPr lang="en-US" sz="1200" kern="1200" dirty="0"/>
        </a:p>
      </dsp:txBody>
      <dsp:txXfrm>
        <a:off x="7626065" y="1170305"/>
        <a:ext cx="1057219" cy="1170305"/>
      </dsp:txXfrm>
    </dsp:sp>
    <dsp:sp modelId="{8EBFE41B-CE89-424E-A6D7-500D8BD295FA}">
      <dsp:nvSpPr>
        <dsp:cNvPr id="0" name=""/>
        <dsp:cNvSpPr/>
      </dsp:nvSpPr>
      <dsp:spPr>
        <a:xfrm>
          <a:off x="7667535" y="175545"/>
          <a:ext cx="974279" cy="974279"/>
        </a:xfrm>
        <a:prstGeom prst="ellipse">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l="-22000" r="-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209820-3B26-4AF0-96B8-8129CF929612}">
      <dsp:nvSpPr>
        <dsp:cNvPr id="0" name=""/>
        <dsp:cNvSpPr/>
      </dsp:nvSpPr>
      <dsp:spPr>
        <a:xfrm>
          <a:off x="347472" y="2340610"/>
          <a:ext cx="7991856" cy="438864"/>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3" y="0"/>
            <a:ext cx="2982119" cy="464820"/>
          </a:xfrm>
          <a:prstGeom prst="rect">
            <a:avLst/>
          </a:prstGeom>
        </p:spPr>
        <p:txBody>
          <a:bodyPr vert="horz" lIns="93177" tIns="46589" rIns="93177" bIns="46589" rtlCol="0"/>
          <a:lstStyle>
            <a:lvl1pPr algn="r">
              <a:defRPr sz="1200"/>
            </a:lvl1pPr>
          </a:lstStyle>
          <a:p>
            <a:fld id="{452693C4-90B1-4DE9-85B1-F7C55DFE8D55}" type="datetimeFigureOut">
              <a:rPr lang="en-US" smtClean="0"/>
              <a:t>10/3/2019</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2982119"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4820"/>
          </a:xfrm>
          <a:prstGeom prst="rect">
            <a:avLst/>
          </a:prstGeom>
        </p:spPr>
        <p:txBody>
          <a:bodyPr vert="horz" lIns="93177" tIns="46589" rIns="93177" bIns="46589" rtlCol="0" anchor="b"/>
          <a:lstStyle>
            <a:lvl1pPr algn="r">
              <a:defRPr sz="1200"/>
            </a:lvl1pPr>
          </a:lstStyle>
          <a:p>
            <a:fld id="{D0D8F1B9-EEE1-453C-BEE2-095284971E68}" type="slidenum">
              <a:rPr lang="en-US" smtClean="0"/>
              <a:t>‹#›</a:t>
            </a:fld>
            <a:endParaRPr lang="en-US"/>
          </a:p>
        </p:txBody>
      </p:sp>
    </p:spTree>
    <p:extLst>
      <p:ext uri="{BB962C8B-B14F-4D97-AF65-F5344CB8AC3E}">
        <p14:creationId xmlns:p14="http://schemas.microsoft.com/office/powerpoint/2010/main" val="3640256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 documents passed out.</a:t>
            </a:r>
          </a:p>
          <a:p>
            <a:r>
              <a:rPr lang="en-US" dirty="0" smtClean="0"/>
              <a:t>The plan included in our</a:t>
            </a:r>
            <a:r>
              <a:rPr lang="en-US" baseline="0" dirty="0" smtClean="0"/>
              <a:t> </a:t>
            </a:r>
            <a:r>
              <a:rPr lang="en-US" baseline="0" dirty="0" err="1" smtClean="0"/>
              <a:t>CWMP</a:t>
            </a:r>
            <a:r>
              <a:rPr lang="en-US" baseline="0" dirty="0" smtClean="0"/>
              <a:t> submission but we are not </a:t>
            </a:r>
            <a:r>
              <a:rPr lang="en-US" dirty="0" smtClean="0"/>
              <a:t>tied to it.</a:t>
            </a:r>
          </a:p>
          <a:p>
            <a:r>
              <a:rPr lang="en-US" dirty="0" smtClean="0"/>
              <a:t>Very dirigible plan. Can control and steer it in many ways.</a:t>
            </a:r>
          </a:p>
          <a:p>
            <a:r>
              <a:rPr lang="en-US" dirty="0" smtClean="0"/>
              <a:t>Provides a roadmap</a:t>
            </a:r>
            <a:r>
              <a:rPr lang="en-US" baseline="0" dirty="0" smtClean="0"/>
              <a:t> that we can follow; adjusted as needed to changing financial conditions and identifies the major policy decisions to be made </a:t>
            </a:r>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1</a:t>
            </a:fld>
            <a:endParaRPr lang="en-US"/>
          </a:p>
        </p:txBody>
      </p:sp>
    </p:spTree>
    <p:extLst>
      <p:ext uri="{BB962C8B-B14F-4D97-AF65-F5344CB8AC3E}">
        <p14:creationId xmlns:p14="http://schemas.microsoft.com/office/powerpoint/2010/main" val="26012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$663 million; includes $30 million for potential conveyance to </a:t>
            </a:r>
            <a:r>
              <a:rPr lang="en-US" dirty="0" err="1" smtClean="0"/>
              <a:t>JBCC</a:t>
            </a:r>
            <a:r>
              <a:rPr lang="en-US" dirty="0" smtClean="0"/>
              <a:t>, another $200 million for inflation; total of $863</a:t>
            </a:r>
            <a:r>
              <a:rPr lang="en-US" baseline="0" dirty="0" smtClean="0"/>
              <a:t> million.</a:t>
            </a:r>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2</a:t>
            </a:fld>
            <a:endParaRPr lang="en-US"/>
          </a:p>
        </p:txBody>
      </p:sp>
    </p:spTree>
    <p:extLst>
      <p:ext uri="{BB962C8B-B14F-4D97-AF65-F5344CB8AC3E}">
        <p14:creationId xmlns:p14="http://schemas.microsoft.com/office/powerpoint/2010/main" val="2561351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not commissioned any studies</a:t>
            </a:r>
            <a:r>
              <a:rPr lang="en-US" baseline="0" dirty="0" smtClean="0"/>
              <a:t> on the economic impact to the town as a result of this type of infrastructure investment.</a:t>
            </a:r>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3</a:t>
            </a:fld>
            <a:endParaRPr lang="en-US"/>
          </a:p>
        </p:txBody>
      </p:sp>
    </p:spTree>
    <p:extLst>
      <p:ext uri="{BB962C8B-B14F-4D97-AF65-F5344CB8AC3E}">
        <p14:creationId xmlns:p14="http://schemas.microsoft.com/office/powerpoint/2010/main" val="1080192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Illustrates how the first 10 year phase could be separated into</a:t>
            </a:r>
            <a:r>
              <a:rPr lang="en-US" baseline="0" dirty="0" smtClean="0"/>
              <a:t> projects. </a:t>
            </a:r>
          </a:p>
          <a:p>
            <a:r>
              <a:rPr lang="en-US" baseline="0" dirty="0" smtClean="0"/>
              <a:t>Our focus has been concentrated more on the first phase than phase 2 and 3 </a:t>
            </a:r>
            <a:endParaRPr lang="en-US" dirty="0" smtClean="0"/>
          </a:p>
          <a:p>
            <a:r>
              <a:rPr lang="en-US" dirty="0" smtClean="0"/>
              <a:t>Estimated cost is $280 million for collection and conveyance a</a:t>
            </a:r>
            <a:r>
              <a:rPr lang="en-US" baseline="0" dirty="0" smtClean="0"/>
              <a:t>nd $79 million for treatment systems</a:t>
            </a:r>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4</a:t>
            </a:fld>
            <a:endParaRPr lang="en-US"/>
          </a:p>
        </p:txBody>
      </p:sp>
    </p:spTree>
    <p:extLst>
      <p:ext uri="{BB962C8B-B14F-4D97-AF65-F5344CB8AC3E}">
        <p14:creationId xmlns:p14="http://schemas.microsoft.com/office/powerpoint/2010/main" val="2625854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50 year</a:t>
            </a:r>
            <a:r>
              <a:rPr lang="en-US" baseline="0" dirty="0" smtClean="0"/>
              <a:t> plan.</a:t>
            </a:r>
          </a:p>
          <a:p>
            <a:r>
              <a:rPr lang="en-US" baseline="0" dirty="0" smtClean="0"/>
              <a:t>Project implementation runs for 30 years with the last bond issue in year 30 payable back over 20 years.</a:t>
            </a:r>
          </a:p>
          <a:p>
            <a:r>
              <a:rPr lang="en-US" baseline="0" dirty="0" smtClean="0"/>
              <a:t>Last loan payment is in FY2070.</a:t>
            </a:r>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5</a:t>
            </a:fld>
            <a:endParaRPr lang="en-US"/>
          </a:p>
        </p:txBody>
      </p:sp>
    </p:spTree>
    <p:extLst>
      <p:ext uri="{BB962C8B-B14F-4D97-AF65-F5344CB8AC3E}">
        <p14:creationId xmlns:p14="http://schemas.microsoft.com/office/powerpoint/2010/main" val="3543945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Municipal</a:t>
            </a:r>
            <a:r>
              <a:rPr lang="en-US" baseline="0" dirty="0" smtClean="0"/>
              <a:t> bonds will be issued to finance the </a:t>
            </a:r>
            <a:r>
              <a:rPr lang="en-US" dirty="0" smtClean="0"/>
              <a:t>$864 million of construction</a:t>
            </a:r>
            <a:r>
              <a:rPr lang="en-US" baseline="0" dirty="0" smtClean="0"/>
              <a:t> costs.</a:t>
            </a:r>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6</a:t>
            </a:fld>
            <a:endParaRPr lang="en-US"/>
          </a:p>
        </p:txBody>
      </p:sp>
    </p:spTree>
    <p:extLst>
      <p:ext uri="{BB962C8B-B14F-4D97-AF65-F5344CB8AC3E}">
        <p14:creationId xmlns:p14="http://schemas.microsoft.com/office/powerpoint/2010/main" val="2396147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EMMA website is funded and operated by the Municipal Securities Rulemaking Board (</a:t>
            </a:r>
            <a:r>
              <a:rPr lang="en-US" dirty="0" err="1" smtClean="0"/>
              <a:t>MSRB</a:t>
            </a:r>
            <a:r>
              <a:rPr lang="en-US" dirty="0" smtClean="0"/>
              <a:t>), the self-regulatory organization charged by Congress with promoting a fair and efficient municipal securities market. EMMA is designated by the U. S. Securities and Exchange Commission as the official source for municipal securities data and disclosure documents. The website provides free public access to objective municipal market information and interactive tools for investors, municipal entities and others. </a:t>
            </a:r>
            <a:r>
              <a:rPr lang="en-US" smtClean="0"/>
              <a:t>EMMA supports municipal market transparency but is not a platform for buying or selling bonds.</a:t>
            </a:r>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7</a:t>
            </a:fld>
            <a:endParaRPr lang="en-US"/>
          </a:p>
        </p:txBody>
      </p:sp>
    </p:spTree>
    <p:extLst>
      <p:ext uri="{BB962C8B-B14F-4D97-AF65-F5344CB8AC3E}">
        <p14:creationId xmlns:p14="http://schemas.microsoft.com/office/powerpoint/2010/main" val="1246563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8</a:t>
            </a:fld>
            <a:endParaRPr lang="en-US"/>
          </a:p>
        </p:txBody>
      </p:sp>
    </p:spTree>
    <p:extLst>
      <p:ext uri="{BB962C8B-B14F-4D97-AF65-F5344CB8AC3E}">
        <p14:creationId xmlns:p14="http://schemas.microsoft.com/office/powerpoint/2010/main" val="1038736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3 non-voting members on the board ; ED of CCC and </a:t>
            </a:r>
            <a:r>
              <a:rPr lang="en-US" dirty="0" err="1" smtClean="0"/>
              <a:t>MVC</a:t>
            </a:r>
            <a:r>
              <a:rPr lang="en-US" dirty="0" smtClean="0"/>
              <a:t> and TM of Nantucket</a:t>
            </a:r>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9</a:t>
            </a:fld>
            <a:endParaRPr lang="en-US"/>
          </a:p>
        </p:txBody>
      </p:sp>
    </p:spTree>
    <p:extLst>
      <p:ext uri="{BB962C8B-B14F-4D97-AF65-F5344CB8AC3E}">
        <p14:creationId xmlns:p14="http://schemas.microsoft.com/office/powerpoint/2010/main" val="2459923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$2.9 million</a:t>
            </a:r>
            <a:r>
              <a:rPr lang="en-US" baseline="0" dirty="0" smtClean="0"/>
              <a:t> = $105 million is sales cape wide.</a:t>
            </a:r>
          </a:p>
          <a:p>
            <a:endParaRPr lang="en-US" baseline="0" dirty="0" smtClean="0"/>
          </a:p>
          <a:p>
            <a:r>
              <a:rPr lang="en-US" sz="1200" b="0" i="0" u="none" strike="noStrike" kern="1200" dirty="0" smtClean="0">
                <a:solidFill>
                  <a:schemeClr val="tx1"/>
                </a:solidFill>
                <a:effectLst/>
                <a:latin typeface="+mn-lt"/>
                <a:ea typeface="+mn-ea"/>
                <a:cs typeface="+mn-cs"/>
              </a:rPr>
              <a:t>Barnstable	$50,876,100	18%</a:t>
            </a:r>
            <a:r>
              <a:rPr lang="en-US" dirty="0" smtClean="0"/>
              <a:t> </a:t>
            </a:r>
          </a:p>
          <a:p>
            <a:r>
              <a:rPr lang="en-US" sz="1200" b="0" i="0" u="none" strike="noStrike" kern="1200" dirty="0" smtClean="0">
                <a:solidFill>
                  <a:schemeClr val="tx1"/>
                </a:solidFill>
                <a:effectLst/>
                <a:latin typeface="+mn-lt"/>
                <a:ea typeface="+mn-ea"/>
                <a:cs typeface="+mn-cs"/>
              </a:rPr>
              <a:t>Yarmouth</a:t>
            </a:r>
            <a:r>
              <a:rPr lang="en-US" dirty="0" smtClean="0"/>
              <a:t> </a:t>
            </a:r>
            <a:r>
              <a:rPr lang="en-US" sz="1200" b="0" i="0" u="none" strike="noStrike" kern="1200" dirty="0" smtClean="0">
                <a:solidFill>
                  <a:schemeClr val="tx1"/>
                </a:solidFill>
                <a:effectLst/>
                <a:latin typeface="+mn-lt"/>
                <a:ea typeface="+mn-ea"/>
                <a:cs typeface="+mn-cs"/>
              </a:rPr>
              <a:t> 	$44,543,817 16%</a:t>
            </a:r>
            <a:r>
              <a:rPr lang="en-US" dirty="0" smtClean="0"/>
              <a:t> </a:t>
            </a:r>
          </a:p>
          <a:p>
            <a:r>
              <a:rPr lang="en-US" sz="1200" b="0" i="0" u="none" strike="noStrike" kern="1200" dirty="0" smtClean="0">
                <a:solidFill>
                  <a:schemeClr val="tx1"/>
                </a:solidFill>
                <a:effectLst/>
                <a:latin typeface="+mn-lt"/>
                <a:ea typeface="+mn-ea"/>
                <a:cs typeface="+mn-cs"/>
              </a:rPr>
              <a:t>Provincetown</a:t>
            </a:r>
            <a:r>
              <a:rPr lang="en-US" dirty="0" smtClean="0"/>
              <a:t> </a:t>
            </a:r>
            <a:r>
              <a:rPr lang="en-US" sz="1200" b="0" i="0" u="none" strike="noStrike" kern="1200" dirty="0" smtClean="0">
                <a:solidFill>
                  <a:schemeClr val="tx1"/>
                </a:solidFill>
                <a:effectLst/>
                <a:latin typeface="+mn-lt"/>
                <a:ea typeface="+mn-ea"/>
                <a:cs typeface="+mn-cs"/>
              </a:rPr>
              <a:t> $36,825,116 13%</a:t>
            </a:r>
            <a:r>
              <a:rPr lang="en-US" dirty="0" smtClean="0"/>
              <a:t> </a:t>
            </a:r>
          </a:p>
          <a:p>
            <a:r>
              <a:rPr lang="en-US" sz="1200" b="0" i="0" u="none" strike="noStrike" kern="1200" dirty="0" smtClean="0">
                <a:solidFill>
                  <a:schemeClr val="tx1"/>
                </a:solidFill>
                <a:effectLst/>
                <a:latin typeface="+mn-lt"/>
                <a:ea typeface="+mn-ea"/>
                <a:cs typeface="+mn-cs"/>
              </a:rPr>
              <a:t>Chatham</a:t>
            </a:r>
            <a:r>
              <a:rPr lang="en-US" dirty="0" smtClean="0"/>
              <a:t> </a:t>
            </a:r>
            <a:r>
              <a:rPr lang="en-US" sz="1200" b="0" i="0" u="none" strike="noStrike" kern="1200" dirty="0" smtClean="0">
                <a:solidFill>
                  <a:schemeClr val="tx1"/>
                </a:solidFill>
                <a:effectLst/>
                <a:latin typeface="+mn-lt"/>
                <a:ea typeface="+mn-ea"/>
                <a:cs typeface="+mn-cs"/>
              </a:rPr>
              <a:t> 	$36,755,625	13%</a:t>
            </a:r>
          </a:p>
          <a:p>
            <a:r>
              <a:rPr lang="en-US" sz="1200" b="0" i="0" u="none" strike="noStrike" kern="1200" dirty="0" smtClean="0">
                <a:solidFill>
                  <a:schemeClr val="tx1"/>
                </a:solidFill>
                <a:effectLst/>
                <a:latin typeface="+mn-lt"/>
                <a:ea typeface="+mn-ea"/>
                <a:cs typeface="+mn-cs"/>
              </a:rPr>
              <a:t>Falmouth</a:t>
            </a:r>
            <a:r>
              <a:rPr lang="en-US" dirty="0" smtClean="0"/>
              <a:t> </a:t>
            </a:r>
            <a:r>
              <a:rPr lang="en-US" sz="1200" b="0" i="0" u="none" strike="noStrike" kern="1200" dirty="0" smtClean="0">
                <a:solidFill>
                  <a:schemeClr val="tx1"/>
                </a:solidFill>
                <a:effectLst/>
                <a:latin typeface="+mn-lt"/>
                <a:ea typeface="+mn-ea"/>
                <a:cs typeface="+mn-cs"/>
              </a:rPr>
              <a:t> 	$24,382,780  9%</a:t>
            </a:r>
            <a:r>
              <a:rPr lang="en-US" dirty="0" smtClean="0"/>
              <a:t> </a:t>
            </a:r>
          </a:p>
          <a:p>
            <a:r>
              <a:rPr lang="en-US" sz="1200" b="0" i="0" u="none" strike="noStrike" kern="1200" dirty="0" smtClean="0">
                <a:solidFill>
                  <a:schemeClr val="tx1"/>
                </a:solidFill>
                <a:effectLst/>
                <a:latin typeface="+mn-lt"/>
                <a:ea typeface="+mn-ea"/>
                <a:cs typeface="+mn-cs"/>
              </a:rPr>
              <a:t>Brewster</a:t>
            </a:r>
            <a:r>
              <a:rPr lang="en-US" dirty="0" smtClean="0"/>
              <a:t> </a:t>
            </a:r>
            <a:r>
              <a:rPr lang="en-US" sz="1200" b="0" i="0" u="none" strike="noStrike" kern="1200" dirty="0" smtClean="0">
                <a:solidFill>
                  <a:schemeClr val="tx1"/>
                </a:solidFill>
                <a:effectLst/>
                <a:latin typeface="+mn-lt"/>
                <a:ea typeface="+mn-ea"/>
                <a:cs typeface="+mn-cs"/>
              </a:rPr>
              <a:t> 	$19,830,950 7%</a:t>
            </a:r>
            <a:r>
              <a:rPr lang="en-US" dirty="0" smtClean="0"/>
              <a:t> </a:t>
            </a:r>
          </a:p>
          <a:p>
            <a:r>
              <a:rPr lang="en-US" sz="1200" b="0" i="0" u="none" strike="noStrike" kern="1200" dirty="0" smtClean="0">
                <a:solidFill>
                  <a:schemeClr val="tx1"/>
                </a:solidFill>
                <a:effectLst/>
                <a:latin typeface="+mn-lt"/>
                <a:ea typeface="+mn-ea"/>
                <a:cs typeface="+mn-cs"/>
              </a:rPr>
              <a:t>Harwich</a:t>
            </a:r>
            <a:r>
              <a:rPr lang="en-US" dirty="0" smtClean="0"/>
              <a:t> </a:t>
            </a:r>
            <a:r>
              <a:rPr lang="en-US" sz="1200" b="0" i="0" u="none" strike="noStrike" kern="1200" dirty="0" smtClean="0">
                <a:solidFill>
                  <a:schemeClr val="tx1"/>
                </a:solidFill>
                <a:effectLst/>
                <a:latin typeface="+mn-lt"/>
                <a:ea typeface="+mn-ea"/>
                <a:cs typeface="+mn-cs"/>
              </a:rPr>
              <a:t> 	$17,119,800 6%</a:t>
            </a:r>
            <a:r>
              <a:rPr lang="en-US" dirty="0" smtClean="0"/>
              <a:t> </a:t>
            </a:r>
          </a:p>
          <a:p>
            <a:r>
              <a:rPr lang="en-US" sz="1200" b="0" i="0" u="none" strike="noStrike" kern="1200" dirty="0" smtClean="0">
                <a:solidFill>
                  <a:schemeClr val="tx1"/>
                </a:solidFill>
                <a:effectLst/>
                <a:latin typeface="+mn-lt"/>
                <a:ea typeface="+mn-ea"/>
                <a:cs typeface="+mn-cs"/>
              </a:rPr>
              <a:t>Dennis</a:t>
            </a:r>
            <a:r>
              <a:rPr lang="en-US" dirty="0" smtClean="0"/>
              <a:t> </a:t>
            </a:r>
            <a:r>
              <a:rPr lang="en-US" sz="1200" b="0" i="0" u="none" strike="noStrike" kern="1200" dirty="0" smtClean="0">
                <a:solidFill>
                  <a:schemeClr val="tx1"/>
                </a:solidFill>
                <a:effectLst/>
                <a:latin typeface="+mn-lt"/>
                <a:ea typeface="+mn-ea"/>
                <a:cs typeface="+mn-cs"/>
              </a:rPr>
              <a:t> 	$13,072,200 5%</a:t>
            </a:r>
            <a:r>
              <a:rPr lang="en-US" dirty="0" smtClean="0"/>
              <a:t> </a:t>
            </a:r>
          </a:p>
          <a:p>
            <a:r>
              <a:rPr lang="en-US" sz="1200" b="0" i="0" u="none" strike="noStrike" kern="1200" dirty="0" smtClean="0">
                <a:solidFill>
                  <a:schemeClr val="tx1"/>
                </a:solidFill>
                <a:effectLst/>
                <a:latin typeface="+mn-lt"/>
                <a:ea typeface="+mn-ea"/>
                <a:cs typeface="+mn-cs"/>
              </a:rPr>
              <a:t>Truro</a:t>
            </a:r>
            <a:r>
              <a:rPr lang="en-US" dirty="0" smtClean="0"/>
              <a:t> </a:t>
            </a:r>
            <a:r>
              <a:rPr lang="en-US" sz="1200" b="0" i="0" u="none" strike="noStrike" kern="1200" dirty="0" smtClean="0">
                <a:solidFill>
                  <a:schemeClr val="tx1"/>
                </a:solidFill>
                <a:effectLst/>
                <a:latin typeface="+mn-lt"/>
                <a:ea typeface="+mn-ea"/>
                <a:cs typeface="+mn-cs"/>
              </a:rPr>
              <a:t> 	$9,261,975 3%</a:t>
            </a:r>
            <a:r>
              <a:rPr lang="en-US" dirty="0" smtClean="0"/>
              <a:t> </a:t>
            </a:r>
          </a:p>
          <a:p>
            <a:r>
              <a:rPr lang="en-US" sz="1200" b="0" i="0" u="none" strike="noStrike" kern="1200" dirty="0" smtClean="0">
                <a:solidFill>
                  <a:schemeClr val="tx1"/>
                </a:solidFill>
                <a:effectLst/>
                <a:latin typeface="+mn-lt"/>
                <a:ea typeface="+mn-ea"/>
                <a:cs typeface="+mn-cs"/>
              </a:rPr>
              <a:t>Eastham</a:t>
            </a:r>
            <a:r>
              <a:rPr lang="en-US" dirty="0" smtClean="0"/>
              <a:t> </a:t>
            </a:r>
            <a:r>
              <a:rPr lang="en-US" sz="1200" b="0" i="0" u="none" strike="noStrike" kern="1200" dirty="0" smtClean="0">
                <a:solidFill>
                  <a:schemeClr val="tx1"/>
                </a:solidFill>
                <a:effectLst/>
                <a:latin typeface="+mn-lt"/>
                <a:ea typeface="+mn-ea"/>
                <a:cs typeface="+mn-cs"/>
              </a:rPr>
              <a:t> 	$7,341,800 3%</a:t>
            </a:r>
            <a:r>
              <a:rPr lang="en-US" dirty="0" smtClean="0"/>
              <a:t> </a:t>
            </a:r>
          </a:p>
          <a:p>
            <a:r>
              <a:rPr lang="en-US" sz="1200" b="0" i="0" u="none" strike="noStrike" kern="1200" dirty="0" smtClean="0">
                <a:solidFill>
                  <a:schemeClr val="tx1"/>
                </a:solidFill>
                <a:effectLst/>
                <a:latin typeface="+mn-lt"/>
                <a:ea typeface="+mn-ea"/>
                <a:cs typeface="+mn-cs"/>
              </a:rPr>
              <a:t>Sandwich</a:t>
            </a:r>
            <a:r>
              <a:rPr lang="en-US" dirty="0" smtClean="0"/>
              <a:t> </a:t>
            </a:r>
            <a:r>
              <a:rPr lang="en-US" sz="1200" b="0" i="0" u="none" strike="noStrike" kern="1200" dirty="0" smtClean="0">
                <a:solidFill>
                  <a:schemeClr val="tx1"/>
                </a:solidFill>
                <a:effectLst/>
                <a:latin typeface="+mn-lt"/>
                <a:ea typeface="+mn-ea"/>
                <a:cs typeface="+mn-cs"/>
              </a:rPr>
              <a:t> 	$6,311,925 2%</a:t>
            </a:r>
            <a:r>
              <a:rPr lang="en-US" dirty="0" smtClean="0"/>
              <a:t> </a:t>
            </a:r>
          </a:p>
          <a:p>
            <a:r>
              <a:rPr lang="en-US" sz="1200" b="0" i="0" u="none" strike="noStrike" kern="1200" dirty="0" smtClean="0">
                <a:solidFill>
                  <a:schemeClr val="tx1"/>
                </a:solidFill>
                <a:effectLst/>
                <a:latin typeface="+mn-lt"/>
                <a:ea typeface="+mn-ea"/>
                <a:cs typeface="+mn-cs"/>
              </a:rPr>
              <a:t>Orleans</a:t>
            </a:r>
            <a:r>
              <a:rPr lang="en-US" dirty="0" smtClean="0"/>
              <a:t> </a:t>
            </a:r>
            <a:r>
              <a:rPr lang="en-US" sz="1200" b="0" i="0" u="none" strike="noStrike" kern="1200" dirty="0" smtClean="0">
                <a:solidFill>
                  <a:schemeClr val="tx1"/>
                </a:solidFill>
                <a:effectLst/>
                <a:latin typeface="+mn-lt"/>
                <a:ea typeface="+mn-ea"/>
                <a:cs typeface="+mn-cs"/>
              </a:rPr>
              <a:t> 	$3,939,183 1%</a:t>
            </a:r>
            <a:r>
              <a:rPr lang="en-US" dirty="0" smtClean="0"/>
              <a:t> </a:t>
            </a:r>
          </a:p>
          <a:p>
            <a:r>
              <a:rPr lang="en-US" sz="1200" b="0" i="0" u="none" strike="noStrike" kern="1200" dirty="0" smtClean="0">
                <a:solidFill>
                  <a:schemeClr val="tx1"/>
                </a:solidFill>
                <a:effectLst/>
                <a:latin typeface="+mn-lt"/>
                <a:ea typeface="+mn-ea"/>
                <a:cs typeface="+mn-cs"/>
              </a:rPr>
              <a:t>Wellfleet</a:t>
            </a:r>
            <a:r>
              <a:rPr lang="en-US" dirty="0" smtClean="0"/>
              <a:t> </a:t>
            </a:r>
            <a:r>
              <a:rPr lang="en-US" sz="1200" b="0" i="0" u="none" strike="noStrike" kern="1200" dirty="0" smtClean="0">
                <a:solidFill>
                  <a:schemeClr val="tx1"/>
                </a:solidFill>
                <a:effectLst/>
                <a:latin typeface="+mn-lt"/>
                <a:ea typeface="+mn-ea"/>
                <a:cs typeface="+mn-cs"/>
              </a:rPr>
              <a:t> 	$2,910,700 1%</a:t>
            </a:r>
            <a:r>
              <a:rPr lang="en-US" dirty="0" smtClean="0"/>
              <a:t> </a:t>
            </a:r>
          </a:p>
          <a:p>
            <a:r>
              <a:rPr lang="en-US" sz="1200" b="0" i="0" u="none" strike="noStrike" kern="1200" dirty="0" smtClean="0">
                <a:solidFill>
                  <a:schemeClr val="tx1"/>
                </a:solidFill>
                <a:effectLst/>
                <a:latin typeface="+mn-lt"/>
                <a:ea typeface="+mn-ea"/>
                <a:cs typeface="+mn-cs"/>
              </a:rPr>
              <a:t>Mashpee</a:t>
            </a:r>
            <a:r>
              <a:rPr lang="en-US" dirty="0" smtClean="0"/>
              <a:t> </a:t>
            </a:r>
            <a:r>
              <a:rPr lang="en-US" sz="1200" b="0" i="0" u="none" strike="noStrike" kern="1200" dirty="0" smtClean="0">
                <a:solidFill>
                  <a:schemeClr val="tx1"/>
                </a:solidFill>
                <a:effectLst/>
                <a:latin typeface="+mn-lt"/>
                <a:ea typeface="+mn-ea"/>
                <a:cs typeface="+mn-cs"/>
              </a:rPr>
              <a:t> 	$1,787,700 1%</a:t>
            </a:r>
            <a:r>
              <a:rPr lang="en-US" dirty="0" smtClean="0"/>
              <a:t> </a:t>
            </a:r>
          </a:p>
          <a:p>
            <a:r>
              <a:rPr lang="en-US" sz="1200" b="0" i="0" u="none" strike="noStrike" kern="1200" dirty="0" smtClean="0">
                <a:solidFill>
                  <a:schemeClr val="tx1"/>
                </a:solidFill>
                <a:effectLst/>
                <a:latin typeface="+mn-lt"/>
                <a:ea typeface="+mn-ea"/>
                <a:cs typeface="+mn-cs"/>
              </a:rPr>
              <a:t>Bourne</a:t>
            </a:r>
            <a:r>
              <a:rPr lang="en-US" dirty="0" smtClean="0"/>
              <a:t> </a:t>
            </a:r>
            <a:r>
              <a:rPr lang="en-US" sz="1200" b="0" i="0" u="none" strike="noStrike" kern="1200" dirty="0" smtClean="0">
                <a:solidFill>
                  <a:schemeClr val="tx1"/>
                </a:solidFill>
                <a:effectLst/>
                <a:latin typeface="+mn-lt"/>
                <a:ea typeface="+mn-ea"/>
                <a:cs typeface="+mn-cs"/>
              </a:rPr>
              <a:t> 	$1,395,833 1%</a:t>
            </a:r>
            <a:r>
              <a:rPr lang="en-US" dirty="0" smtClean="0"/>
              <a:t> </a:t>
            </a:r>
            <a:r>
              <a:rPr lang="en-US" sz="1200" b="0" i="0" u="none" strike="noStrike" kern="1200" dirty="0" smtClean="0">
                <a:solidFill>
                  <a:schemeClr val="tx1"/>
                </a:solidFill>
                <a:effectLst/>
                <a:latin typeface="+mn-lt"/>
                <a:ea typeface="+mn-ea"/>
                <a:cs typeface="+mn-cs"/>
              </a:rPr>
              <a:t> </a:t>
            </a:r>
          </a:p>
          <a:p>
            <a:r>
              <a:rPr lang="en-US" sz="1200" b="0" i="0" u="none" strike="noStrike" kern="1200" dirty="0" smtClean="0">
                <a:solidFill>
                  <a:schemeClr val="tx1"/>
                </a:solidFill>
                <a:effectLst/>
                <a:latin typeface="+mn-lt"/>
                <a:ea typeface="+mn-ea"/>
                <a:cs typeface="+mn-cs"/>
              </a:rPr>
              <a:t>Total	$276,355,504 </a:t>
            </a:r>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10</a:t>
            </a:fld>
            <a:endParaRPr lang="en-US"/>
          </a:p>
        </p:txBody>
      </p:sp>
    </p:spTree>
    <p:extLst>
      <p:ext uri="{BB962C8B-B14F-4D97-AF65-F5344CB8AC3E}">
        <p14:creationId xmlns:p14="http://schemas.microsoft.com/office/powerpoint/2010/main" val="1581331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11</a:t>
            </a:fld>
            <a:endParaRPr lang="en-US"/>
          </a:p>
        </p:txBody>
      </p:sp>
    </p:spTree>
    <p:extLst>
      <p:ext uri="{BB962C8B-B14F-4D97-AF65-F5344CB8AC3E}">
        <p14:creationId xmlns:p14="http://schemas.microsoft.com/office/powerpoint/2010/main" val="1467150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12</a:t>
            </a:fld>
            <a:endParaRPr lang="en-US"/>
          </a:p>
        </p:txBody>
      </p:sp>
    </p:spTree>
    <p:extLst>
      <p:ext uri="{BB962C8B-B14F-4D97-AF65-F5344CB8AC3E}">
        <p14:creationId xmlns:p14="http://schemas.microsoft.com/office/powerpoint/2010/main" val="2108941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13</a:t>
            </a:fld>
            <a:endParaRPr lang="en-US"/>
          </a:p>
        </p:txBody>
      </p:sp>
    </p:spTree>
    <p:extLst>
      <p:ext uri="{BB962C8B-B14F-4D97-AF65-F5344CB8AC3E}">
        <p14:creationId xmlns:p14="http://schemas.microsoft.com/office/powerpoint/2010/main" val="3980947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14</a:t>
            </a:fld>
            <a:endParaRPr lang="en-US"/>
          </a:p>
        </p:txBody>
      </p:sp>
    </p:spTree>
    <p:extLst>
      <p:ext uri="{BB962C8B-B14F-4D97-AF65-F5344CB8AC3E}">
        <p14:creationId xmlns:p14="http://schemas.microsoft.com/office/powerpoint/2010/main" val="3354485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15</a:t>
            </a:fld>
            <a:endParaRPr lang="en-US"/>
          </a:p>
        </p:txBody>
      </p:sp>
    </p:spTree>
    <p:extLst>
      <p:ext uri="{BB962C8B-B14F-4D97-AF65-F5344CB8AC3E}">
        <p14:creationId xmlns:p14="http://schemas.microsoft.com/office/powerpoint/2010/main" val="3532616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16</a:t>
            </a:fld>
            <a:endParaRPr lang="en-US"/>
          </a:p>
        </p:txBody>
      </p:sp>
    </p:spTree>
    <p:extLst>
      <p:ext uri="{BB962C8B-B14F-4D97-AF65-F5344CB8AC3E}">
        <p14:creationId xmlns:p14="http://schemas.microsoft.com/office/powerpoint/2010/main" val="2039177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17</a:t>
            </a:fld>
            <a:endParaRPr lang="en-US"/>
          </a:p>
        </p:txBody>
      </p:sp>
    </p:spTree>
    <p:extLst>
      <p:ext uri="{BB962C8B-B14F-4D97-AF65-F5344CB8AC3E}">
        <p14:creationId xmlns:p14="http://schemas.microsoft.com/office/powerpoint/2010/main" val="3571352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18</a:t>
            </a:fld>
            <a:endParaRPr lang="en-US"/>
          </a:p>
        </p:txBody>
      </p:sp>
    </p:spTree>
    <p:extLst>
      <p:ext uri="{BB962C8B-B14F-4D97-AF65-F5344CB8AC3E}">
        <p14:creationId xmlns:p14="http://schemas.microsoft.com/office/powerpoint/2010/main" val="2837812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methods to calculate</a:t>
            </a:r>
          </a:p>
          <a:p>
            <a:pPr lvl="1"/>
            <a:r>
              <a:rPr lang="en-US" dirty="0" smtClean="0"/>
              <a:t>Historical buy-in method – typically used when the existing system has sufficient capacity to serve new development now and into the future</a:t>
            </a:r>
          </a:p>
          <a:p>
            <a:pPr lvl="1"/>
            <a:r>
              <a:rPr lang="en-US" dirty="0" smtClean="0"/>
              <a:t>Incremental cost method – typically used when the existing system has limited or no capacity to serve new development and new facilities are needed to serve the next increment of new development</a:t>
            </a:r>
          </a:p>
          <a:p>
            <a:pPr lvl="1"/>
            <a:r>
              <a:rPr lang="en-US" dirty="0" smtClean="0"/>
              <a:t>Combined approach – typically used where some capacity is available in parts of the existing system, but new or incremental capacity will need to be built in other parts to serve new development in the near future</a:t>
            </a:r>
          </a:p>
          <a:p>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19</a:t>
            </a:fld>
            <a:endParaRPr lang="en-US"/>
          </a:p>
        </p:txBody>
      </p:sp>
    </p:spTree>
    <p:extLst>
      <p:ext uri="{BB962C8B-B14F-4D97-AF65-F5344CB8AC3E}">
        <p14:creationId xmlns:p14="http://schemas.microsoft.com/office/powerpoint/2010/main" val="4238498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20</a:t>
            </a:fld>
            <a:endParaRPr lang="en-US"/>
          </a:p>
        </p:txBody>
      </p:sp>
    </p:spTree>
    <p:extLst>
      <p:ext uri="{BB962C8B-B14F-4D97-AF65-F5344CB8AC3E}">
        <p14:creationId xmlns:p14="http://schemas.microsoft.com/office/powerpoint/2010/main" val="3358104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21</a:t>
            </a:fld>
            <a:endParaRPr lang="en-US"/>
          </a:p>
        </p:txBody>
      </p:sp>
    </p:spTree>
    <p:extLst>
      <p:ext uri="{BB962C8B-B14F-4D97-AF65-F5344CB8AC3E}">
        <p14:creationId xmlns:p14="http://schemas.microsoft.com/office/powerpoint/2010/main" val="2512003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22</a:t>
            </a:fld>
            <a:endParaRPr lang="en-US"/>
          </a:p>
        </p:txBody>
      </p:sp>
    </p:spTree>
    <p:extLst>
      <p:ext uri="{BB962C8B-B14F-4D97-AF65-F5344CB8AC3E}">
        <p14:creationId xmlns:p14="http://schemas.microsoft.com/office/powerpoint/2010/main" val="1344417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23</a:t>
            </a:fld>
            <a:endParaRPr lang="en-US"/>
          </a:p>
        </p:txBody>
      </p:sp>
    </p:spTree>
    <p:extLst>
      <p:ext uri="{BB962C8B-B14F-4D97-AF65-F5344CB8AC3E}">
        <p14:creationId xmlns:p14="http://schemas.microsoft.com/office/powerpoint/2010/main" val="2732213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24</a:t>
            </a:fld>
            <a:endParaRPr lang="en-US"/>
          </a:p>
        </p:txBody>
      </p:sp>
    </p:spTree>
    <p:extLst>
      <p:ext uri="{BB962C8B-B14F-4D97-AF65-F5344CB8AC3E}">
        <p14:creationId xmlns:p14="http://schemas.microsoft.com/office/powerpoint/2010/main" val="35290656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25</a:t>
            </a:fld>
            <a:endParaRPr lang="en-US"/>
          </a:p>
        </p:txBody>
      </p:sp>
    </p:spTree>
    <p:extLst>
      <p:ext uri="{BB962C8B-B14F-4D97-AF65-F5344CB8AC3E}">
        <p14:creationId xmlns:p14="http://schemas.microsoft.com/office/powerpoint/2010/main" val="582094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Decisions not needed for the filing of the </a:t>
            </a:r>
            <a:r>
              <a:rPr lang="en-US" dirty="0" err="1" smtClean="0"/>
              <a:t>CWMP</a:t>
            </a:r>
            <a:endParaRPr lang="en-US" dirty="0" smtClean="0"/>
          </a:p>
          <a:p>
            <a:r>
              <a:rPr lang="en-US" dirty="0" smtClean="0"/>
              <a:t>Will the Fixed Uniform Rate or Uniform Unit method be used for sewer assessments?</a:t>
            </a:r>
          </a:p>
          <a:p>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26</a:t>
            </a:fld>
            <a:endParaRPr lang="en-US"/>
          </a:p>
        </p:txBody>
      </p:sp>
    </p:spTree>
    <p:extLst>
      <p:ext uri="{BB962C8B-B14F-4D97-AF65-F5344CB8AC3E}">
        <p14:creationId xmlns:p14="http://schemas.microsoft.com/office/powerpoint/2010/main" val="3515635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D8F1B9-EEE1-453C-BEE2-095284971E68}" type="slidenum">
              <a:rPr lang="en-US" smtClean="0"/>
              <a:t>27</a:t>
            </a:fld>
            <a:endParaRPr lang="en-US"/>
          </a:p>
        </p:txBody>
      </p:sp>
    </p:spTree>
    <p:extLst>
      <p:ext uri="{BB962C8B-B14F-4D97-AF65-F5344CB8AC3E}">
        <p14:creationId xmlns:p14="http://schemas.microsoft.com/office/powerpoint/2010/main" val="182414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D8F1B9-EEE1-453C-BEE2-095284971E68}" type="slidenum">
              <a:rPr lang="en-US" smtClean="0"/>
              <a:t>28</a:t>
            </a:fld>
            <a:endParaRPr lang="en-US"/>
          </a:p>
        </p:txBody>
      </p:sp>
    </p:spTree>
    <p:extLst>
      <p:ext uri="{BB962C8B-B14F-4D97-AF65-F5344CB8AC3E}">
        <p14:creationId xmlns:p14="http://schemas.microsoft.com/office/powerpoint/2010/main" val="238240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459764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3741515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3709671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smtClean="0"/>
              <a:t>Financing Plan - Comprehensive Wastewater Management Plan</a:t>
            </a:r>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1567961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10/3/2019</a:t>
            </a:r>
            <a:endParaRPr lang="en-US"/>
          </a:p>
        </p:txBody>
      </p:sp>
      <p:sp>
        <p:nvSpPr>
          <p:cNvPr id="8" name="Footer Placeholder 7"/>
          <p:cNvSpPr>
            <a:spLocks noGrp="1"/>
          </p:cNvSpPr>
          <p:nvPr>
            <p:ph type="ftr" sz="quarter" idx="11"/>
          </p:nvPr>
        </p:nvSpPr>
        <p:spPr/>
        <p:txBody>
          <a:bodyPr/>
          <a:lstStyle/>
          <a:p>
            <a:r>
              <a:rPr lang="en-US" smtClean="0"/>
              <a:t>Financing Plan - Comprehensive Wastewater Management Plan</a:t>
            </a:r>
            <a:endParaRPr lang="en-US"/>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625543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10/3/2019</a:t>
            </a:r>
            <a:endParaRPr lang="en-US"/>
          </a:p>
        </p:txBody>
      </p:sp>
      <p:sp>
        <p:nvSpPr>
          <p:cNvPr id="4" name="Footer Placeholder 3"/>
          <p:cNvSpPr>
            <a:spLocks noGrp="1"/>
          </p:cNvSpPr>
          <p:nvPr>
            <p:ph type="ftr" sz="quarter" idx="11"/>
          </p:nvPr>
        </p:nvSpPr>
        <p:spPr/>
        <p:txBody>
          <a:bodyPr/>
          <a:lstStyle/>
          <a:p>
            <a:r>
              <a:rPr lang="en-US" smtClean="0"/>
              <a:t>Financing Plan - Comprehensive Wastewater Management Plan</a:t>
            </a:r>
            <a:endParaRPr lang="en-US"/>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3764758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10/3/2019</a:t>
            </a:r>
            <a:endParaRPr lang="en-US"/>
          </a:p>
        </p:txBody>
      </p:sp>
      <p:sp>
        <p:nvSpPr>
          <p:cNvPr id="3" name="Footer Placeholder 2"/>
          <p:cNvSpPr>
            <a:spLocks noGrp="1"/>
          </p:cNvSpPr>
          <p:nvPr>
            <p:ph type="ftr" sz="quarter" idx="11"/>
          </p:nvPr>
        </p:nvSpPr>
        <p:spPr/>
        <p:txBody>
          <a:bodyPr/>
          <a:lstStyle/>
          <a:p>
            <a:r>
              <a:rPr lang="en-US" smtClean="0"/>
              <a:t>Financing Plan - Comprehensive Wastewater Management Plan</a:t>
            </a:r>
            <a:endParaRPr lang="en-US"/>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803649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smtClean="0"/>
              <a:t>Financing Plan - Comprehensive Wastewater Management Plan</a:t>
            </a:r>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89807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smtClean="0"/>
              <a:t>Financing Plan - Comprehensive Wastewater Management Plan</a:t>
            </a:r>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2901782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207598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extLst>
      <p:ext uri="{BB962C8B-B14F-4D97-AF65-F5344CB8AC3E}">
        <p14:creationId xmlns:p14="http://schemas.microsoft.com/office/powerpoint/2010/main" val="1964690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10/3/2019</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Financing Plan - Comprehensive Wastewater Management Plan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78290910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barnstableinvestorrelations.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65920" cy="6949440"/>
          </a:xfrm>
          <a:prstGeom prst="rect">
            <a:avLst/>
          </a:prstGeom>
        </p:spPr>
      </p:pic>
      <p:sp>
        <p:nvSpPr>
          <p:cNvPr id="2" name="Title 1"/>
          <p:cNvSpPr>
            <a:spLocks noGrp="1"/>
          </p:cNvSpPr>
          <p:nvPr>
            <p:ph type="ctrTitle"/>
          </p:nvPr>
        </p:nvSpPr>
        <p:spPr/>
        <p:txBody>
          <a:bodyPr>
            <a:normAutofit/>
          </a:bodyPr>
          <a:lstStyle/>
          <a:p>
            <a:r>
              <a:rPr lang="en-US" b="1" dirty="0" smtClean="0">
                <a:solidFill>
                  <a:schemeClr val="bg1"/>
                </a:solidFill>
              </a:rPr>
              <a:t>Town of Barnstable, MA Financing Plan </a:t>
            </a:r>
            <a:endParaRPr lang="en-US" b="1" dirty="0">
              <a:solidFill>
                <a:schemeClr val="bg1"/>
              </a:solidFill>
            </a:endParaRPr>
          </a:p>
        </p:txBody>
      </p:sp>
      <p:sp>
        <p:nvSpPr>
          <p:cNvPr id="3" name="Subtitle 2"/>
          <p:cNvSpPr>
            <a:spLocks noGrp="1"/>
          </p:cNvSpPr>
          <p:nvPr>
            <p:ph type="subTitle" idx="1"/>
          </p:nvPr>
        </p:nvSpPr>
        <p:spPr/>
        <p:txBody>
          <a:bodyPr/>
          <a:lstStyle/>
          <a:p>
            <a:r>
              <a:rPr lang="en-US" b="1" dirty="0" smtClean="0">
                <a:solidFill>
                  <a:schemeClr val="bg1"/>
                </a:solidFill>
              </a:rPr>
              <a:t>Comprehensive Wastewater Management Plan</a:t>
            </a:r>
            <a:endParaRPr lang="en-US" b="1" dirty="0">
              <a:solidFill>
                <a:schemeClr val="bg1"/>
              </a:solidFill>
            </a:endParaRPr>
          </a:p>
        </p:txBody>
      </p:sp>
    </p:spTree>
    <p:extLst>
      <p:ext uri="{BB962C8B-B14F-4D97-AF65-F5344CB8AC3E}">
        <p14:creationId xmlns:p14="http://schemas.microsoft.com/office/powerpoint/2010/main" val="2677801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Sewer Phasing</a:t>
            </a:r>
            <a:endParaRPr lang="en-US" dirty="0"/>
          </a:p>
        </p:txBody>
      </p:sp>
      <p:sp>
        <p:nvSpPr>
          <p:cNvPr id="5" name="Date Placeholder 4"/>
          <p:cNvSpPr>
            <a:spLocks noGrp="1"/>
          </p:cNvSpPr>
          <p:nvPr>
            <p:ph type="dt" sz="half" idx="10"/>
          </p:nvPr>
        </p:nvSpPr>
        <p:spPr>
          <a:xfrm>
            <a:off x="76200" y="6400800"/>
            <a:ext cx="3786690" cy="365125"/>
          </a:xfrm>
        </p:spPr>
        <p:txBody>
          <a:bodyPr/>
          <a:lstStyle/>
          <a:p>
            <a:r>
              <a:rPr lang="en-US" dirty="0" smtClean="0"/>
              <a:t>10/3/2019</a:t>
            </a:r>
            <a:endParaRPr lang="en-US" dirty="0"/>
          </a:p>
        </p:txBody>
      </p:sp>
      <p:sp>
        <p:nvSpPr>
          <p:cNvPr id="6" name="Footer Placeholder 5"/>
          <p:cNvSpPr>
            <a:spLocks noGrp="1"/>
          </p:cNvSpPr>
          <p:nvPr>
            <p:ph type="ftr" sz="quarter" idx="11"/>
          </p:nvPr>
        </p:nvSpPr>
        <p:spPr>
          <a:xfrm>
            <a:off x="3276601" y="6400800"/>
            <a:ext cx="2819399" cy="365125"/>
          </a:xfrm>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a:xfrm>
            <a:off x="7620000" y="6400800"/>
            <a:ext cx="1161826" cy="365125"/>
          </a:xfrm>
        </p:spPr>
        <p:txBody>
          <a:bodyPr/>
          <a:lstStyle/>
          <a:p>
            <a:fld id="{651FC063-5EA9-49AF-AFAF-D68C9E82B23B}" type="slidenum">
              <a:rPr lang="en-US" smtClean="0"/>
              <a:pPr/>
              <a:t>2</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9212" y="1219200"/>
            <a:ext cx="7672387"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365849"/>
            <a:ext cx="1243013" cy="201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6200" y="3657600"/>
            <a:ext cx="1243013" cy="1815882"/>
          </a:xfrm>
          <a:prstGeom prst="rect">
            <a:avLst/>
          </a:prstGeom>
          <a:noFill/>
          <a:ln>
            <a:solidFill>
              <a:schemeClr val="tx1"/>
            </a:solidFill>
          </a:ln>
        </p:spPr>
        <p:txBody>
          <a:bodyPr wrap="square" rtlCol="0">
            <a:spAutoFit/>
          </a:bodyPr>
          <a:lstStyle/>
          <a:p>
            <a:r>
              <a:rPr lang="en-US" sz="1400" dirty="0" smtClean="0"/>
              <a:t>Total estimated construction costs are $863 million;</a:t>
            </a:r>
          </a:p>
          <a:p>
            <a:r>
              <a:rPr lang="en-US" sz="1400" dirty="0" smtClean="0"/>
              <a:t>$87,953 average per parcel</a:t>
            </a:r>
            <a:endParaRPr lang="en-US" sz="1400" dirty="0"/>
          </a:p>
        </p:txBody>
      </p:sp>
    </p:spTree>
    <p:extLst>
      <p:ext uri="{BB962C8B-B14F-4D97-AF65-F5344CB8AC3E}">
        <p14:creationId xmlns:p14="http://schemas.microsoft.com/office/powerpoint/2010/main" val="891334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Program Costs Breakdown</a:t>
            </a:r>
            <a:br>
              <a:rPr lang="en-US" dirty="0" smtClean="0"/>
            </a:br>
            <a:r>
              <a:rPr lang="en-US" dirty="0" smtClean="0"/>
              <a:t>Total $1.062 Billion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1085701"/>
              </p:ext>
            </p:extLst>
          </p:nvPr>
        </p:nvGraphicFramePr>
        <p:xfrm>
          <a:off x="609600" y="2209800"/>
          <a:ext cx="7924800" cy="3573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3</a:t>
            </a:fld>
            <a:endParaRPr lang="en-US"/>
          </a:p>
        </p:txBody>
      </p:sp>
    </p:spTree>
    <p:extLst>
      <p:ext uri="{BB962C8B-B14F-4D97-AF65-F5344CB8AC3E}">
        <p14:creationId xmlns:p14="http://schemas.microsoft.com/office/powerpoint/2010/main" val="14786088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I Draft Project Segregation</a:t>
            </a:r>
            <a:endParaRPr lang="en-US" dirty="0"/>
          </a:p>
        </p:txBody>
      </p:sp>
      <p:sp>
        <p:nvSpPr>
          <p:cNvPr id="4" name="Date Placeholder 3"/>
          <p:cNvSpPr>
            <a:spLocks noGrp="1"/>
          </p:cNvSpPr>
          <p:nvPr>
            <p:ph type="dt" sz="half" idx="10"/>
          </p:nvPr>
        </p:nvSpPr>
        <p:spPr>
          <a:xfrm>
            <a:off x="304800" y="6492875"/>
            <a:ext cx="1618128" cy="365125"/>
          </a:xfrm>
        </p:spPr>
        <p:txBody>
          <a:bodyPr/>
          <a:lstStyle/>
          <a:p>
            <a:r>
              <a:rPr lang="en-US" dirty="0" smtClean="0"/>
              <a:t>10/3/2019</a:t>
            </a:r>
            <a:endParaRPr lang="en-US" dirty="0"/>
          </a:p>
        </p:txBody>
      </p:sp>
      <p:sp>
        <p:nvSpPr>
          <p:cNvPr id="5" name="Footer Placeholder 4"/>
          <p:cNvSpPr>
            <a:spLocks noGrp="1"/>
          </p:cNvSpPr>
          <p:nvPr>
            <p:ph type="ftr" sz="quarter" idx="11"/>
          </p:nvPr>
        </p:nvSpPr>
        <p:spPr>
          <a:xfrm>
            <a:off x="3394039" y="6416675"/>
            <a:ext cx="2549561" cy="365125"/>
          </a:xfrm>
        </p:spPr>
        <p:txBody>
          <a:bodyPr/>
          <a:lstStyle/>
          <a:p>
            <a:r>
              <a:rPr lang="en-US" dirty="0" smtClean="0"/>
              <a:t>Financing Plan - Comprehensive Wastewater Management Plan</a:t>
            </a:r>
            <a:endParaRPr lang="en-US" dirty="0"/>
          </a:p>
        </p:txBody>
      </p:sp>
      <p:sp>
        <p:nvSpPr>
          <p:cNvPr id="6" name="Slide Number Placeholder 5"/>
          <p:cNvSpPr>
            <a:spLocks noGrp="1"/>
          </p:cNvSpPr>
          <p:nvPr>
            <p:ph type="sldNum" sz="quarter" idx="12"/>
          </p:nvPr>
        </p:nvSpPr>
        <p:spPr>
          <a:xfrm>
            <a:off x="7467600" y="6492875"/>
            <a:ext cx="1161826" cy="365125"/>
          </a:xfrm>
        </p:spPr>
        <p:txBody>
          <a:bodyPr/>
          <a:lstStyle/>
          <a:p>
            <a:fld id="{651FC063-5EA9-49AF-AFAF-D68C9E82B23B}" type="slidenum">
              <a:rPr lang="en-US" smtClean="0"/>
              <a:pPr/>
              <a:t>4</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95400"/>
            <a:ext cx="88392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3092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Timeline</a:t>
            </a:r>
            <a:endParaRPr lang="en-US" dirty="0"/>
          </a:p>
        </p:txBody>
      </p:sp>
      <p:sp>
        <p:nvSpPr>
          <p:cNvPr id="2" name="Date Placeholder 1"/>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5</a:t>
            </a:fld>
            <a:endParaRPr lang="en-US"/>
          </a:p>
        </p:txBody>
      </p:sp>
      <p:graphicFrame>
        <p:nvGraphicFramePr>
          <p:cNvPr id="4" name="Diagram 3"/>
          <p:cNvGraphicFramePr/>
          <p:nvPr>
            <p:extLst>
              <p:ext uri="{D42A27DB-BD31-4B8C-83A1-F6EECF244321}">
                <p14:modId xmlns:p14="http://schemas.microsoft.com/office/powerpoint/2010/main" val="2052950804"/>
              </p:ext>
            </p:extLst>
          </p:nvPr>
        </p:nvGraphicFramePr>
        <p:xfrm>
          <a:off x="304800" y="1828800"/>
          <a:ext cx="8610600" cy="398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29179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Financing Construction Costs</a:t>
            </a:r>
            <a:endParaRPr lang="en-US" dirty="0"/>
          </a:p>
        </p:txBody>
      </p:sp>
      <p:sp>
        <p:nvSpPr>
          <p:cNvPr id="2" name="Content Placeholder 1"/>
          <p:cNvSpPr>
            <a:spLocks noGrp="1"/>
          </p:cNvSpPr>
          <p:nvPr>
            <p:ph idx="1"/>
          </p:nvPr>
        </p:nvSpPr>
        <p:spPr>
          <a:xfrm>
            <a:off x="457200" y="1676400"/>
            <a:ext cx="8305800" cy="4724400"/>
          </a:xfrm>
        </p:spPr>
        <p:txBody>
          <a:bodyPr>
            <a:normAutofit fontScale="85000" lnSpcReduction="20000"/>
          </a:bodyPr>
          <a:lstStyle/>
          <a:p>
            <a:r>
              <a:rPr lang="en-US" dirty="0" smtClean="0"/>
              <a:t>Issue municipal bonds over a 30 year implementation period</a:t>
            </a:r>
          </a:p>
          <a:p>
            <a:r>
              <a:rPr lang="en-US" dirty="0" smtClean="0"/>
              <a:t>Estimated principal subsidies on bonds of $112 million</a:t>
            </a:r>
          </a:p>
          <a:p>
            <a:r>
              <a:rPr lang="en-US" dirty="0" smtClean="0"/>
              <a:t>Many bonds to be issued through the Massachusetts Clean Water Trust</a:t>
            </a:r>
          </a:p>
          <a:p>
            <a:pPr lvl="1"/>
            <a:r>
              <a:rPr lang="en-US" dirty="0" smtClean="0"/>
              <a:t>Nutrient Enrichment Reduction Loan Rate = 0%</a:t>
            </a:r>
          </a:p>
          <a:p>
            <a:pPr lvl="1"/>
            <a:r>
              <a:rPr lang="en-US" dirty="0" smtClean="0"/>
              <a:t>Housing Choice Community rate = 1.5%</a:t>
            </a:r>
          </a:p>
          <a:p>
            <a:pPr lvl="1"/>
            <a:r>
              <a:rPr lang="en-US" dirty="0" smtClean="0"/>
              <a:t>Standard loan rate = 2%</a:t>
            </a:r>
          </a:p>
          <a:p>
            <a:r>
              <a:rPr lang="en-US" dirty="0" smtClean="0"/>
              <a:t>Capital market rates have averaged 2.5%</a:t>
            </a:r>
          </a:p>
          <a:p>
            <a:r>
              <a:rPr lang="en-US" dirty="0" err="1" smtClean="0"/>
              <a:t>CWMP</a:t>
            </a:r>
            <a:r>
              <a:rPr lang="en-US" dirty="0" smtClean="0"/>
              <a:t> Financing Plan assumes bonds are amortized over 20 years using level payment method with an average 2% rate</a:t>
            </a:r>
            <a:endParaRPr lang="en-US" dirty="0"/>
          </a:p>
        </p:txBody>
      </p:sp>
      <p:sp>
        <p:nvSpPr>
          <p:cNvPr id="5" name="Date Placeholder 4"/>
          <p:cNvSpPr>
            <a:spLocks noGrp="1"/>
          </p:cNvSpPr>
          <p:nvPr>
            <p:ph type="dt" sz="half" idx="10"/>
          </p:nvPr>
        </p:nvSpPr>
        <p:spPr>
          <a:xfrm>
            <a:off x="381000" y="6492875"/>
            <a:ext cx="1465728" cy="365125"/>
          </a:xfrm>
        </p:spPr>
        <p:txBody>
          <a:bodyPr/>
          <a:lstStyle/>
          <a:p>
            <a:r>
              <a:rPr lang="en-US" dirty="0" smtClean="0"/>
              <a:t>10/3/2019</a:t>
            </a:r>
            <a:endParaRPr lang="en-US" dirty="0"/>
          </a:p>
        </p:txBody>
      </p:sp>
      <p:sp>
        <p:nvSpPr>
          <p:cNvPr id="6" name="Footer Placeholder 5"/>
          <p:cNvSpPr>
            <a:spLocks noGrp="1"/>
          </p:cNvSpPr>
          <p:nvPr>
            <p:ph type="ftr" sz="quarter" idx="11"/>
          </p:nvPr>
        </p:nvSpPr>
        <p:spPr>
          <a:xfrm>
            <a:off x="3394038" y="6416675"/>
            <a:ext cx="2397162" cy="365125"/>
          </a:xfrm>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a:xfrm>
            <a:off x="7524974" y="6492875"/>
            <a:ext cx="1161826" cy="365125"/>
          </a:xfrm>
        </p:spPr>
        <p:txBody>
          <a:bodyPr/>
          <a:lstStyle/>
          <a:p>
            <a:fld id="{651FC063-5EA9-49AF-AFAF-D68C9E82B23B}" type="slidenum">
              <a:rPr lang="en-US" smtClean="0"/>
              <a:pPr/>
              <a:t>6</a:t>
            </a:fld>
            <a:endParaRPr lang="en-US" dirty="0"/>
          </a:p>
        </p:txBody>
      </p:sp>
    </p:spTree>
    <p:extLst>
      <p:ext uri="{BB962C8B-B14F-4D97-AF65-F5344CB8AC3E}">
        <p14:creationId xmlns:p14="http://schemas.microsoft.com/office/powerpoint/2010/main" val="1217474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smtClean="0"/>
              <a:t>New Investor Relations Website</a:t>
            </a:r>
            <a:br>
              <a:rPr lang="en-US" sz="3600" dirty="0" smtClean="0"/>
            </a:br>
            <a:r>
              <a:rPr lang="en-US" sz="3600" dirty="0" smtClean="0">
                <a:solidFill>
                  <a:schemeClr val="bg1"/>
                </a:solidFill>
                <a:hlinkClick r:id="rId3"/>
              </a:rPr>
              <a:t>www.barnstableinvestorrelations.com</a:t>
            </a:r>
            <a:endParaRPr lang="en-US" sz="3600" dirty="0">
              <a:solidFill>
                <a:schemeClr val="bg1"/>
              </a:solidFill>
            </a:endParaRPr>
          </a:p>
        </p:txBody>
      </p:sp>
      <p:pic>
        <p:nvPicPr>
          <p:cNvPr id="5"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04798" y="1676400"/>
            <a:ext cx="5640236" cy="4480560"/>
          </a:xfrm>
        </p:spPr>
      </p:pic>
      <p:sp>
        <p:nvSpPr>
          <p:cNvPr id="2" name="Date Placeholder 1"/>
          <p:cNvSpPr>
            <a:spLocks noGrp="1"/>
          </p:cNvSpPr>
          <p:nvPr>
            <p:ph type="dt" sz="half" idx="10"/>
          </p:nvPr>
        </p:nvSpPr>
        <p:spPr>
          <a:xfrm>
            <a:off x="381000" y="6492875"/>
            <a:ext cx="1160928" cy="365125"/>
          </a:xfrm>
        </p:spPr>
        <p:txBody>
          <a:bodyPr/>
          <a:lstStyle/>
          <a:p>
            <a:r>
              <a:rPr lang="en-US" dirty="0" smtClean="0"/>
              <a:t>10/3/2019</a:t>
            </a:r>
            <a:endParaRPr lang="en-US" dirty="0"/>
          </a:p>
        </p:txBody>
      </p:sp>
      <p:sp>
        <p:nvSpPr>
          <p:cNvPr id="6" name="Footer Placeholder 5"/>
          <p:cNvSpPr>
            <a:spLocks noGrp="1"/>
          </p:cNvSpPr>
          <p:nvPr>
            <p:ph type="ftr" sz="quarter" idx="11"/>
          </p:nvPr>
        </p:nvSpPr>
        <p:spPr>
          <a:xfrm>
            <a:off x="3470238" y="6400800"/>
            <a:ext cx="2473362" cy="365125"/>
          </a:xfrm>
        </p:spPr>
        <p:txBody>
          <a:bodyPr/>
          <a:lstStyle/>
          <a:p>
            <a:r>
              <a:rPr lang="en-US" dirty="0" smtClean="0"/>
              <a:t>Financing Plan - Comprehensive Wastewater Management Plan</a:t>
            </a:r>
            <a:endParaRPr lang="en-US" dirty="0"/>
          </a:p>
        </p:txBody>
      </p:sp>
      <p:sp>
        <p:nvSpPr>
          <p:cNvPr id="8" name="Slide Number Placeholder 7"/>
          <p:cNvSpPr>
            <a:spLocks noGrp="1"/>
          </p:cNvSpPr>
          <p:nvPr>
            <p:ph type="sldNum" sz="quarter" idx="12"/>
          </p:nvPr>
        </p:nvSpPr>
        <p:spPr>
          <a:xfrm>
            <a:off x="7601174" y="6492875"/>
            <a:ext cx="1161826" cy="365125"/>
          </a:xfrm>
        </p:spPr>
        <p:txBody>
          <a:bodyPr/>
          <a:lstStyle/>
          <a:p>
            <a:fld id="{651FC063-5EA9-49AF-AFAF-D68C9E82B23B}" type="slidenum">
              <a:rPr lang="en-US" smtClean="0"/>
              <a:pPr/>
              <a:t>7</a:t>
            </a:fld>
            <a:endParaRPr lang="en-US" dirty="0"/>
          </a:p>
        </p:txBody>
      </p:sp>
      <p:sp>
        <p:nvSpPr>
          <p:cNvPr id="7" name="TextBox 6"/>
          <p:cNvSpPr txBox="1"/>
          <p:nvPr/>
        </p:nvSpPr>
        <p:spPr>
          <a:xfrm>
            <a:off x="6095999" y="1676400"/>
            <a:ext cx="2819401" cy="480131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Goals</a:t>
            </a:r>
          </a:p>
          <a:p>
            <a:pPr marL="548640" lvl="1" indent="-285750">
              <a:buFont typeface="Calibri" panose="020F0502020204030204" pitchFamily="34" charset="0"/>
              <a:buChar char="−"/>
            </a:pPr>
            <a:r>
              <a:rPr lang="en-US" dirty="0" smtClean="0"/>
              <a:t>increase demand for our bond issues in the capital markets</a:t>
            </a:r>
          </a:p>
          <a:p>
            <a:pPr marL="548640" lvl="1" indent="-285750">
              <a:buFont typeface="Calibri" panose="020F0502020204030204" pitchFamily="34" charset="0"/>
              <a:buChar char="−"/>
            </a:pPr>
            <a:r>
              <a:rPr lang="en-US" dirty="0" smtClean="0"/>
              <a:t>Maintain strong investor relations</a:t>
            </a:r>
          </a:p>
          <a:p>
            <a:pPr marL="548640" lvl="1" indent="-285750">
              <a:buFont typeface="Calibri" panose="020F0502020204030204" pitchFamily="34" charset="0"/>
              <a:buChar char="−"/>
            </a:pPr>
            <a:r>
              <a:rPr lang="en-US" dirty="0" smtClean="0"/>
              <a:t>Increase transparency</a:t>
            </a:r>
          </a:p>
          <a:p>
            <a:pPr marL="285750" indent="-285750">
              <a:buFont typeface="Arial" panose="020B0604020202020204" pitchFamily="34" charset="0"/>
              <a:buChar char="•"/>
            </a:pPr>
            <a:r>
              <a:rPr lang="en-US" dirty="0" smtClean="0"/>
              <a:t>Relevant information for investors is housed on one site</a:t>
            </a:r>
          </a:p>
          <a:p>
            <a:pPr marL="285750" indent="-285750">
              <a:buFont typeface="Arial" panose="020B0604020202020204" pitchFamily="34" charset="0"/>
              <a:buChar char="•"/>
            </a:pPr>
            <a:r>
              <a:rPr lang="en-US" dirty="0" smtClean="0"/>
              <a:t>Investors </a:t>
            </a:r>
            <a:r>
              <a:rPr lang="en-US" dirty="0"/>
              <a:t>are notified automatically of new </a:t>
            </a:r>
            <a:r>
              <a:rPr lang="en-US" dirty="0" smtClean="0"/>
              <a:t>information</a:t>
            </a:r>
          </a:p>
          <a:p>
            <a:pPr marL="285750" indent="-285750">
              <a:buFont typeface="Arial" panose="020B0604020202020204" pitchFamily="34" charset="0"/>
              <a:buChar char="•"/>
            </a:pPr>
            <a:r>
              <a:rPr lang="en-US" dirty="0" smtClean="0"/>
              <a:t>Track investor activity</a:t>
            </a:r>
          </a:p>
          <a:p>
            <a:pPr marL="285750" indent="-285750">
              <a:buFont typeface="Arial" panose="020B0604020202020204" pitchFamily="34" charset="0"/>
              <a:buChar char="•"/>
            </a:pPr>
            <a:r>
              <a:rPr lang="en-US" dirty="0" smtClean="0"/>
              <a:t>Ability to produce “roadshows”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205400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Program Funding Sources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49682697"/>
              </p:ext>
            </p:extLst>
          </p:nvPr>
        </p:nvGraphicFramePr>
        <p:xfrm>
          <a:off x="228600" y="2057400"/>
          <a:ext cx="8686800" cy="2925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8</a:t>
            </a:fld>
            <a:endParaRPr lang="en-US"/>
          </a:p>
        </p:txBody>
      </p:sp>
      <p:sp>
        <p:nvSpPr>
          <p:cNvPr id="2" name="TextBox 1"/>
          <p:cNvSpPr txBox="1"/>
          <p:nvPr/>
        </p:nvSpPr>
        <p:spPr>
          <a:xfrm>
            <a:off x="381000" y="5334000"/>
            <a:ext cx="8305799" cy="646331"/>
          </a:xfrm>
          <a:prstGeom prst="rect">
            <a:avLst/>
          </a:prstGeom>
          <a:noFill/>
        </p:spPr>
        <p:txBody>
          <a:bodyPr wrap="square" rtlCol="0">
            <a:spAutoFit/>
          </a:bodyPr>
          <a:lstStyle/>
          <a:p>
            <a:r>
              <a:rPr lang="en-US" dirty="0"/>
              <a:t>There are no targeted federal or state grants included in the plan. Any direct aid for the program will only improve the financial position of the program.</a:t>
            </a:r>
          </a:p>
        </p:txBody>
      </p:sp>
    </p:spTree>
    <p:extLst>
      <p:ext uri="{BB962C8B-B14F-4D97-AF65-F5344CB8AC3E}">
        <p14:creationId xmlns:p14="http://schemas.microsoft.com/office/powerpoint/2010/main" val="26719492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Cape &amp; Islands Water Protection Fund</a:t>
            </a:r>
            <a:endParaRPr lang="en-US" dirty="0"/>
          </a:p>
        </p:txBody>
      </p:sp>
      <p:sp>
        <p:nvSpPr>
          <p:cNvPr id="2" name="Content Placeholder 1"/>
          <p:cNvSpPr>
            <a:spLocks noGrp="1"/>
          </p:cNvSpPr>
          <p:nvPr>
            <p:ph idx="1"/>
          </p:nvPr>
        </p:nvSpPr>
        <p:spPr>
          <a:xfrm>
            <a:off x="457201" y="1981200"/>
            <a:ext cx="8381999" cy="4114800"/>
          </a:xfrm>
        </p:spPr>
        <p:txBody>
          <a:bodyPr>
            <a:normAutofit lnSpcReduction="10000"/>
          </a:bodyPr>
          <a:lstStyle/>
          <a:p>
            <a:r>
              <a:rPr lang="en-US" dirty="0" smtClean="0"/>
              <a:t>Dedicated </a:t>
            </a:r>
            <a:r>
              <a:rPr lang="en-US" dirty="0"/>
              <a:t>fund within the </a:t>
            </a:r>
            <a:r>
              <a:rPr lang="en-US" dirty="0" smtClean="0"/>
              <a:t>Massachusetts </a:t>
            </a:r>
            <a:r>
              <a:rPr lang="en-US" dirty="0"/>
              <a:t>Clean Water Trust </a:t>
            </a:r>
            <a:endParaRPr lang="en-US" dirty="0" smtClean="0"/>
          </a:p>
          <a:p>
            <a:r>
              <a:rPr lang="en-US" dirty="0" smtClean="0"/>
              <a:t>Source </a:t>
            </a:r>
            <a:r>
              <a:rPr lang="en-US" dirty="0"/>
              <a:t>of revenue is a 2.75% excise tax on traditional lodging and short-term </a:t>
            </a:r>
            <a:r>
              <a:rPr lang="en-US" dirty="0" smtClean="0"/>
              <a:t>rentals</a:t>
            </a:r>
          </a:p>
          <a:p>
            <a:r>
              <a:rPr lang="en-US" dirty="0"/>
              <a:t>O</a:t>
            </a:r>
            <a:r>
              <a:rPr lang="en-US" dirty="0" smtClean="0"/>
              <a:t>verseen </a:t>
            </a:r>
            <a:r>
              <a:rPr lang="en-US" dirty="0"/>
              <a:t>by a </a:t>
            </a:r>
            <a:r>
              <a:rPr lang="en-US" dirty="0" smtClean="0"/>
              <a:t>Governing Board </a:t>
            </a:r>
            <a:r>
              <a:rPr lang="en-US" dirty="0"/>
              <a:t>comprised of representation from every member town </a:t>
            </a:r>
            <a:r>
              <a:rPr lang="en-US" dirty="0" smtClean="0"/>
              <a:t>on Cape Cod</a:t>
            </a:r>
          </a:p>
          <a:p>
            <a:r>
              <a:rPr lang="en-US" dirty="0" smtClean="0"/>
              <a:t>Town Manager is Barnstable’s representative</a:t>
            </a:r>
          </a:p>
        </p:txBody>
      </p:sp>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9</a:t>
            </a:fld>
            <a:endParaRPr lang="en-US"/>
          </a:p>
        </p:txBody>
      </p:sp>
    </p:spTree>
    <p:extLst>
      <p:ext uri="{BB962C8B-B14F-4D97-AF65-F5344CB8AC3E}">
        <p14:creationId xmlns:p14="http://schemas.microsoft.com/office/powerpoint/2010/main" val="2746532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Cape &amp; Islands Water Protection Fund</a:t>
            </a:r>
          </a:p>
        </p:txBody>
      </p:sp>
      <p:sp>
        <p:nvSpPr>
          <p:cNvPr id="4" name="Date Placeholder 3"/>
          <p:cNvSpPr>
            <a:spLocks noGrp="1"/>
          </p:cNvSpPr>
          <p:nvPr>
            <p:ph type="dt" sz="half" idx="10"/>
          </p:nvPr>
        </p:nvSpPr>
        <p:spPr>
          <a:xfrm>
            <a:off x="457200" y="6492875"/>
            <a:ext cx="1008528" cy="365125"/>
          </a:xfrm>
        </p:spPr>
        <p:txBody>
          <a:bodyPr/>
          <a:lstStyle/>
          <a:p>
            <a:r>
              <a:rPr lang="en-US" dirty="0" smtClean="0"/>
              <a:t>10/3/2019</a:t>
            </a:r>
            <a:endParaRPr lang="en-US" dirty="0"/>
          </a:p>
        </p:txBody>
      </p:sp>
      <p:sp>
        <p:nvSpPr>
          <p:cNvPr id="5" name="Footer Placeholder 4"/>
          <p:cNvSpPr>
            <a:spLocks noGrp="1"/>
          </p:cNvSpPr>
          <p:nvPr>
            <p:ph type="ftr" sz="quarter" idx="11"/>
          </p:nvPr>
        </p:nvSpPr>
        <p:spPr>
          <a:xfrm>
            <a:off x="3429000" y="6416675"/>
            <a:ext cx="2549561" cy="365125"/>
          </a:xfrm>
        </p:spPr>
        <p:txBody>
          <a:bodyPr/>
          <a:lstStyle/>
          <a:p>
            <a:r>
              <a:rPr lang="en-US" dirty="0" smtClean="0"/>
              <a:t>Financing Plan - Comprehensive Wastewater Management Plan</a:t>
            </a:r>
            <a:endParaRPr lang="en-US" dirty="0"/>
          </a:p>
        </p:txBody>
      </p:sp>
      <p:sp>
        <p:nvSpPr>
          <p:cNvPr id="8" name="Slide Number Placeholder 7"/>
          <p:cNvSpPr>
            <a:spLocks noGrp="1"/>
          </p:cNvSpPr>
          <p:nvPr>
            <p:ph type="sldNum" sz="quarter" idx="12"/>
          </p:nvPr>
        </p:nvSpPr>
        <p:spPr>
          <a:xfrm>
            <a:off x="7620000" y="6492875"/>
            <a:ext cx="1161826" cy="365125"/>
          </a:xfrm>
        </p:spPr>
        <p:txBody>
          <a:bodyPr/>
          <a:lstStyle/>
          <a:p>
            <a:fld id="{651FC063-5EA9-49AF-AFAF-D68C9E82B23B}" type="slidenum">
              <a:rPr lang="en-US" smtClean="0"/>
              <a:pPr/>
              <a:t>10</a:t>
            </a:fld>
            <a:endParaRPr lang="en-US" dirty="0"/>
          </a:p>
        </p:txBody>
      </p:sp>
      <p:graphicFrame>
        <p:nvGraphicFramePr>
          <p:cNvPr id="6" name="Chart 5"/>
          <p:cNvGraphicFramePr/>
          <p:nvPr>
            <p:extLst>
              <p:ext uri="{D42A27DB-BD31-4B8C-83A1-F6EECF244321}">
                <p14:modId xmlns:p14="http://schemas.microsoft.com/office/powerpoint/2010/main" val="2423435877"/>
              </p:ext>
            </p:extLst>
          </p:nvPr>
        </p:nvGraphicFramePr>
        <p:xfrm>
          <a:off x="228600" y="1447800"/>
          <a:ext cx="4953000" cy="4876800"/>
        </p:xfrm>
        <a:graphic>
          <a:graphicData uri="http://schemas.openxmlformats.org/drawingml/2006/chart">
            <c:chart xmlns:c="http://schemas.openxmlformats.org/drawingml/2006/chart" xmlns:r="http://schemas.openxmlformats.org/officeDocument/2006/relationships" r:id="rId3"/>
          </a:graphicData>
        </a:graphic>
      </p:graphicFrame>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905000"/>
            <a:ext cx="3714694" cy="2194560"/>
          </a:xfrm>
          <a:prstGeom prst="rect">
            <a:avLst/>
          </a:prstGeom>
          <a:noFill/>
          <a:ln w="158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181600" y="4495800"/>
            <a:ext cx="3733800" cy="923330"/>
          </a:xfrm>
          <a:prstGeom prst="rect">
            <a:avLst/>
          </a:prstGeom>
          <a:noFill/>
          <a:ln w="15875">
            <a:solidFill>
              <a:schemeClr val="tx2">
                <a:lumMod val="40000"/>
                <a:lumOff val="60000"/>
              </a:schemeClr>
            </a:solidFill>
          </a:ln>
        </p:spPr>
        <p:txBody>
          <a:bodyPr wrap="square" rtlCol="0">
            <a:spAutoFit/>
          </a:bodyPr>
          <a:lstStyle/>
          <a:p>
            <a:r>
              <a:rPr lang="en-US" dirty="0" smtClean="0"/>
              <a:t>The Fund received its first payment of $2.9 million representing the month of July.</a:t>
            </a:r>
            <a:endParaRPr lang="en-US" dirty="0"/>
          </a:p>
        </p:txBody>
      </p:sp>
      <p:sp>
        <p:nvSpPr>
          <p:cNvPr id="7" name="TextBox 6"/>
          <p:cNvSpPr txBox="1"/>
          <p:nvPr/>
        </p:nvSpPr>
        <p:spPr>
          <a:xfrm>
            <a:off x="5836085" y="1524000"/>
            <a:ext cx="2469715" cy="369332"/>
          </a:xfrm>
          <a:prstGeom prst="rect">
            <a:avLst/>
          </a:prstGeom>
          <a:noFill/>
        </p:spPr>
        <p:txBody>
          <a:bodyPr wrap="none" rtlCol="0">
            <a:spAutoFit/>
          </a:bodyPr>
          <a:lstStyle/>
          <a:p>
            <a:r>
              <a:rPr lang="en-US" dirty="0" smtClean="0"/>
              <a:t>Projected Fund Revenue</a:t>
            </a:r>
            <a:endParaRPr lang="en-US" dirty="0"/>
          </a:p>
        </p:txBody>
      </p:sp>
    </p:spTree>
    <p:extLst>
      <p:ext uri="{BB962C8B-B14F-4D97-AF65-F5344CB8AC3E}">
        <p14:creationId xmlns:p14="http://schemas.microsoft.com/office/powerpoint/2010/main" val="154252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Hotel/Motel Room Tax Trend</a:t>
            </a:r>
          </a:p>
        </p:txBody>
      </p:sp>
      <p:graphicFrame>
        <p:nvGraphicFramePr>
          <p:cNvPr id="5" name="Content Placeholder 3"/>
          <p:cNvGraphicFramePr>
            <a:graphicFrameLocks noGrp="1"/>
          </p:cNvGraphicFramePr>
          <p:nvPr>
            <p:ph sz="half" idx="1"/>
            <p:extLst>
              <p:ext uri="{D42A27DB-BD31-4B8C-83A1-F6EECF244321}">
                <p14:modId xmlns:p14="http://schemas.microsoft.com/office/powerpoint/2010/main" val="4242389480"/>
              </p:ext>
            </p:extLst>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p:cNvSpPr>
            <a:spLocks noGrp="1"/>
          </p:cNvSpPr>
          <p:nvPr>
            <p:ph sz="half" idx="2"/>
          </p:nvPr>
        </p:nvSpPr>
        <p:spPr/>
        <p:txBody>
          <a:bodyPr/>
          <a:lstStyle/>
          <a:p>
            <a:r>
              <a:rPr lang="en-US" dirty="0" smtClean="0"/>
              <a:t>One-third of this revenue ($1 million) is dedicated to Sewer Construction &amp; Private Way Fund</a:t>
            </a:r>
          </a:p>
          <a:p>
            <a:r>
              <a:rPr lang="en-US" dirty="0" err="1" smtClean="0"/>
              <a:t>CWMP</a:t>
            </a:r>
            <a:r>
              <a:rPr lang="en-US" dirty="0" smtClean="0"/>
              <a:t> Financing Plan includes a 3% average annual growth in revenue</a:t>
            </a:r>
            <a:endParaRPr lang="en-US" dirty="0"/>
          </a:p>
        </p:txBody>
      </p:sp>
      <p:sp>
        <p:nvSpPr>
          <p:cNvPr id="6" name="Date Placeholder 5"/>
          <p:cNvSpPr>
            <a:spLocks noGrp="1"/>
          </p:cNvSpPr>
          <p:nvPr>
            <p:ph type="dt" sz="half" idx="10"/>
          </p:nvPr>
        </p:nvSpPr>
        <p:spPr/>
        <p:txBody>
          <a:bodyPr/>
          <a:lstStyle/>
          <a:p>
            <a:r>
              <a:rPr lang="en-US" smtClean="0"/>
              <a:t>10/3/2019</a:t>
            </a:r>
            <a:endParaRPr lang="en-US"/>
          </a:p>
        </p:txBody>
      </p:sp>
      <p:sp>
        <p:nvSpPr>
          <p:cNvPr id="7" name="Footer Placeholder 6"/>
          <p:cNvSpPr>
            <a:spLocks noGrp="1"/>
          </p:cNvSpPr>
          <p:nvPr>
            <p:ph type="ftr" sz="quarter" idx="11"/>
          </p:nvPr>
        </p:nvSpPr>
        <p:spPr/>
        <p:txBody>
          <a:bodyPr/>
          <a:lstStyle/>
          <a:p>
            <a:r>
              <a:rPr lang="en-US" dirty="0" smtClean="0"/>
              <a:t>Financing Plan - Comprehensive Wastewater Management Plan</a:t>
            </a:r>
            <a:endParaRPr lang="en-US" dirty="0"/>
          </a:p>
        </p:txBody>
      </p:sp>
      <p:sp>
        <p:nvSpPr>
          <p:cNvPr id="8" name="Slide Number Placeholder 7"/>
          <p:cNvSpPr>
            <a:spLocks noGrp="1"/>
          </p:cNvSpPr>
          <p:nvPr>
            <p:ph type="sldNum" sz="quarter" idx="12"/>
          </p:nvPr>
        </p:nvSpPr>
        <p:spPr/>
        <p:txBody>
          <a:bodyPr/>
          <a:lstStyle/>
          <a:p>
            <a:fld id="{651FC063-5EA9-49AF-AFAF-D68C9E82B23B}" type="slidenum">
              <a:rPr lang="en-US" smtClean="0"/>
              <a:pPr/>
              <a:t>11</a:t>
            </a:fld>
            <a:endParaRPr lang="en-US"/>
          </a:p>
        </p:txBody>
      </p:sp>
    </p:spTree>
    <p:extLst>
      <p:ext uri="{BB962C8B-B14F-4D97-AF65-F5344CB8AC3E}">
        <p14:creationId xmlns:p14="http://schemas.microsoft.com/office/powerpoint/2010/main" val="18660888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Meals Tax Trend</a:t>
            </a:r>
            <a:endParaRPr lang="en-US" dirty="0"/>
          </a:p>
        </p:txBody>
      </p:sp>
      <p:graphicFrame>
        <p:nvGraphicFramePr>
          <p:cNvPr id="5" name="Content Placeholder 3"/>
          <p:cNvGraphicFramePr>
            <a:graphicFrameLocks noGrp="1"/>
          </p:cNvGraphicFramePr>
          <p:nvPr>
            <p:ph sz="half" idx="1"/>
            <p:extLst>
              <p:ext uri="{D42A27DB-BD31-4B8C-83A1-F6EECF244321}">
                <p14:modId xmlns:p14="http://schemas.microsoft.com/office/powerpoint/2010/main" val="2664109684"/>
              </p:ext>
            </p:extLst>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p:cNvSpPr>
            <a:spLocks noGrp="1"/>
          </p:cNvSpPr>
          <p:nvPr>
            <p:ph sz="half" idx="2"/>
          </p:nvPr>
        </p:nvSpPr>
        <p:spPr/>
        <p:txBody>
          <a:bodyPr/>
          <a:lstStyle/>
          <a:p>
            <a:r>
              <a:rPr lang="en-US" dirty="0" smtClean="0"/>
              <a:t>All of this revenue is dedicated to the Sewer </a:t>
            </a:r>
            <a:r>
              <a:rPr lang="en-US" dirty="0"/>
              <a:t>Construction &amp; Private Way </a:t>
            </a:r>
            <a:r>
              <a:rPr lang="en-US" dirty="0" smtClean="0"/>
              <a:t>Fund</a:t>
            </a:r>
          </a:p>
          <a:p>
            <a:r>
              <a:rPr lang="en-US" dirty="0" err="1"/>
              <a:t>CWMP</a:t>
            </a:r>
            <a:r>
              <a:rPr lang="en-US" dirty="0"/>
              <a:t> Financing Plan includes a </a:t>
            </a:r>
            <a:r>
              <a:rPr lang="en-US" dirty="0" smtClean="0"/>
              <a:t>4% </a:t>
            </a:r>
            <a:r>
              <a:rPr lang="en-US" dirty="0"/>
              <a:t>average annual growth in revenue</a:t>
            </a:r>
          </a:p>
          <a:p>
            <a:endParaRPr lang="en-US" dirty="0"/>
          </a:p>
        </p:txBody>
      </p:sp>
      <p:sp>
        <p:nvSpPr>
          <p:cNvPr id="6" name="Date Placeholder 5"/>
          <p:cNvSpPr>
            <a:spLocks noGrp="1"/>
          </p:cNvSpPr>
          <p:nvPr>
            <p:ph type="dt" sz="half" idx="10"/>
          </p:nvPr>
        </p:nvSpPr>
        <p:spPr/>
        <p:txBody>
          <a:bodyPr/>
          <a:lstStyle/>
          <a:p>
            <a:r>
              <a:rPr lang="en-US" smtClean="0"/>
              <a:t>10/3/2019</a:t>
            </a:r>
            <a:endParaRPr lang="en-US"/>
          </a:p>
        </p:txBody>
      </p:sp>
      <p:sp>
        <p:nvSpPr>
          <p:cNvPr id="7" name="Footer Placeholder 6"/>
          <p:cNvSpPr>
            <a:spLocks noGrp="1"/>
          </p:cNvSpPr>
          <p:nvPr>
            <p:ph type="ftr" sz="quarter" idx="11"/>
          </p:nvPr>
        </p:nvSpPr>
        <p:spPr/>
        <p:txBody>
          <a:bodyPr/>
          <a:lstStyle/>
          <a:p>
            <a:r>
              <a:rPr lang="en-US" smtClean="0"/>
              <a:t>Financing Plan - Comprehensive Wastewater Management Plan</a:t>
            </a:r>
            <a:endParaRPr lang="en-US"/>
          </a:p>
        </p:txBody>
      </p:sp>
      <p:sp>
        <p:nvSpPr>
          <p:cNvPr id="8" name="Slide Number Placeholder 7"/>
          <p:cNvSpPr>
            <a:spLocks noGrp="1"/>
          </p:cNvSpPr>
          <p:nvPr>
            <p:ph type="sldNum" sz="quarter" idx="12"/>
          </p:nvPr>
        </p:nvSpPr>
        <p:spPr/>
        <p:txBody>
          <a:bodyPr/>
          <a:lstStyle/>
          <a:p>
            <a:fld id="{651FC063-5EA9-49AF-AFAF-D68C9E82B23B}" type="slidenum">
              <a:rPr lang="en-US" smtClean="0"/>
              <a:pPr/>
              <a:t>12</a:t>
            </a:fld>
            <a:endParaRPr lang="en-US"/>
          </a:p>
        </p:txBody>
      </p:sp>
    </p:spTree>
    <p:extLst>
      <p:ext uri="{BB962C8B-B14F-4D97-AF65-F5344CB8AC3E}">
        <p14:creationId xmlns:p14="http://schemas.microsoft.com/office/powerpoint/2010/main" val="10385735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Short-term Rental Tax</a:t>
            </a:r>
            <a:endParaRPr lang="en-US" dirty="0"/>
          </a:p>
        </p:txBody>
      </p:sp>
      <p:sp>
        <p:nvSpPr>
          <p:cNvPr id="2" name="Content Placeholder 1"/>
          <p:cNvSpPr>
            <a:spLocks noGrp="1"/>
          </p:cNvSpPr>
          <p:nvPr>
            <p:ph idx="1"/>
          </p:nvPr>
        </p:nvSpPr>
        <p:spPr>
          <a:xfrm>
            <a:off x="533401" y="1752601"/>
            <a:ext cx="8077200" cy="4495800"/>
          </a:xfrm>
        </p:spPr>
        <p:txBody>
          <a:bodyPr>
            <a:normAutofit fontScale="92500" lnSpcReduction="20000"/>
          </a:bodyPr>
          <a:lstStyle/>
          <a:p>
            <a:r>
              <a:rPr lang="en-US" dirty="0" smtClean="0"/>
              <a:t>Hotel/Motel room sales total $51 million in FY 2019 generating over $3 million in annual rooms tax</a:t>
            </a:r>
          </a:p>
          <a:p>
            <a:r>
              <a:rPr lang="en-US" dirty="0" err="1" smtClean="0"/>
              <a:t>STR</a:t>
            </a:r>
            <a:r>
              <a:rPr lang="en-US" dirty="0" smtClean="0"/>
              <a:t> business estimated to be 75% of hotel/motel</a:t>
            </a:r>
          </a:p>
          <a:p>
            <a:r>
              <a:rPr lang="en-US" dirty="0" smtClean="0"/>
              <a:t>Will take several years to mature</a:t>
            </a:r>
          </a:p>
          <a:p>
            <a:r>
              <a:rPr lang="en-US" dirty="0" smtClean="0"/>
              <a:t>Eventually exceeds $2 Million per year</a:t>
            </a:r>
          </a:p>
          <a:p>
            <a:r>
              <a:rPr lang="en-US" dirty="0" smtClean="0"/>
              <a:t>Projected growth of 3% per year</a:t>
            </a:r>
          </a:p>
          <a:p>
            <a:r>
              <a:rPr lang="en-US" dirty="0" smtClean="0"/>
              <a:t>100% of revenue is dedicated to sewer &amp; water management </a:t>
            </a:r>
            <a:endParaRPr lang="en-US" dirty="0"/>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13</a:t>
            </a:fld>
            <a:endParaRPr lang="en-US"/>
          </a:p>
        </p:txBody>
      </p:sp>
    </p:spTree>
    <p:extLst>
      <p:ext uri="{BB962C8B-B14F-4D97-AF65-F5344CB8AC3E}">
        <p14:creationId xmlns:p14="http://schemas.microsoft.com/office/powerpoint/2010/main" val="36485352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Sewer Assessments</a:t>
            </a:r>
            <a:endParaRPr lang="en-US" dirty="0"/>
          </a:p>
        </p:txBody>
      </p:sp>
      <p:sp>
        <p:nvSpPr>
          <p:cNvPr id="2" name="Content Placeholder 1"/>
          <p:cNvSpPr>
            <a:spLocks noGrp="1"/>
          </p:cNvSpPr>
          <p:nvPr>
            <p:ph idx="1"/>
          </p:nvPr>
        </p:nvSpPr>
        <p:spPr>
          <a:xfrm>
            <a:off x="228600" y="1600200"/>
            <a:ext cx="8686800" cy="4800600"/>
          </a:xfrm>
        </p:spPr>
        <p:txBody>
          <a:bodyPr>
            <a:normAutofit fontScale="92500" lnSpcReduction="10000"/>
          </a:bodyPr>
          <a:lstStyle/>
          <a:p>
            <a:r>
              <a:rPr lang="en-US" dirty="0" smtClean="0"/>
              <a:t>Can include 2 components – Specific </a:t>
            </a:r>
            <a:r>
              <a:rPr lang="en-US" dirty="0"/>
              <a:t>Benefit Facilities (</a:t>
            </a:r>
            <a:r>
              <a:rPr lang="en-US" dirty="0" err="1"/>
              <a:t>SBF</a:t>
            </a:r>
            <a:r>
              <a:rPr lang="en-US" dirty="0" smtClean="0"/>
              <a:t>) and General Benefit Facilities (</a:t>
            </a:r>
            <a:r>
              <a:rPr lang="en-US" dirty="0" err="1" smtClean="0"/>
              <a:t>GBF</a:t>
            </a:r>
            <a:r>
              <a:rPr lang="en-US" dirty="0" smtClean="0"/>
              <a:t>)</a:t>
            </a:r>
          </a:p>
          <a:p>
            <a:pPr lvl="1"/>
            <a:r>
              <a:rPr lang="en-US" dirty="0" err="1"/>
              <a:t>SBF</a:t>
            </a:r>
            <a:r>
              <a:rPr lang="en-US" dirty="0"/>
              <a:t> – include but not limited to, sewer mains to which a lateral line from an individual abutting property can be </a:t>
            </a:r>
            <a:r>
              <a:rPr lang="en-US" dirty="0" smtClean="0"/>
              <a:t>connected; </a:t>
            </a:r>
            <a:r>
              <a:rPr lang="en-US" dirty="0"/>
              <a:t>and pumping stations that are required to service a specific project area</a:t>
            </a:r>
          </a:p>
          <a:p>
            <a:pPr lvl="1"/>
            <a:r>
              <a:rPr lang="en-US" dirty="0" err="1" smtClean="0"/>
              <a:t>GBF</a:t>
            </a:r>
            <a:r>
              <a:rPr lang="en-US" dirty="0" smtClean="0"/>
              <a:t> </a:t>
            </a:r>
            <a:r>
              <a:rPr lang="en-US" dirty="0"/>
              <a:t>– </a:t>
            </a:r>
            <a:r>
              <a:rPr lang="en-US" dirty="0" smtClean="0"/>
              <a:t>include but not limited to, pumping </a:t>
            </a:r>
            <a:r>
              <a:rPr lang="en-US" dirty="0"/>
              <a:t>stations, trunk and force mains, lands, rights-of-way, and easements which will provide a benefit or advantage to an area exceeding that served by the </a:t>
            </a:r>
            <a:r>
              <a:rPr lang="en-US" dirty="0" smtClean="0"/>
              <a:t>specific </a:t>
            </a:r>
            <a:r>
              <a:rPr lang="en-US" dirty="0"/>
              <a:t>benefit facilities. Ordinarily general benefit facilities will serve a major part of a pumping district</a:t>
            </a:r>
            <a:r>
              <a:rPr lang="en-US" dirty="0" smtClean="0"/>
              <a:t>. </a:t>
            </a:r>
          </a:p>
        </p:txBody>
      </p:sp>
      <p:sp>
        <p:nvSpPr>
          <p:cNvPr id="5" name="Date Placeholder 4"/>
          <p:cNvSpPr>
            <a:spLocks noGrp="1"/>
          </p:cNvSpPr>
          <p:nvPr>
            <p:ph type="dt" sz="half" idx="10"/>
          </p:nvPr>
        </p:nvSpPr>
        <p:spPr>
          <a:xfrm>
            <a:off x="381000" y="6416675"/>
            <a:ext cx="1313328" cy="365125"/>
          </a:xfrm>
        </p:spPr>
        <p:txBody>
          <a:bodyPr/>
          <a:lstStyle/>
          <a:p>
            <a:r>
              <a:rPr lang="en-US" dirty="0" smtClean="0"/>
              <a:t>10/3/2019</a:t>
            </a:r>
            <a:endParaRPr lang="en-US" dirty="0"/>
          </a:p>
        </p:txBody>
      </p:sp>
      <p:sp>
        <p:nvSpPr>
          <p:cNvPr id="6" name="Footer Placeholder 5"/>
          <p:cNvSpPr>
            <a:spLocks noGrp="1"/>
          </p:cNvSpPr>
          <p:nvPr>
            <p:ph type="ftr" sz="quarter" idx="11"/>
          </p:nvPr>
        </p:nvSpPr>
        <p:spPr>
          <a:xfrm>
            <a:off x="3352800" y="6416675"/>
            <a:ext cx="2625761" cy="365125"/>
          </a:xfrm>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a:xfrm>
            <a:off x="7601174" y="6416675"/>
            <a:ext cx="1161826" cy="365125"/>
          </a:xfrm>
        </p:spPr>
        <p:txBody>
          <a:bodyPr/>
          <a:lstStyle/>
          <a:p>
            <a:fld id="{651FC063-5EA9-49AF-AFAF-D68C9E82B23B}" type="slidenum">
              <a:rPr lang="en-US" smtClean="0"/>
              <a:pPr/>
              <a:t>14</a:t>
            </a:fld>
            <a:endParaRPr lang="en-US" dirty="0"/>
          </a:p>
        </p:txBody>
      </p:sp>
    </p:spTree>
    <p:extLst>
      <p:ext uri="{BB962C8B-B14F-4D97-AF65-F5344CB8AC3E}">
        <p14:creationId xmlns:p14="http://schemas.microsoft.com/office/powerpoint/2010/main" val="1826131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Example of What Could Be Considered </a:t>
            </a:r>
            <a:r>
              <a:rPr lang="en-US" sz="3200" dirty="0" err="1" smtClean="0"/>
              <a:t>GBF</a:t>
            </a:r>
            <a:r>
              <a:rPr lang="en-US" sz="3200" dirty="0" smtClean="0"/>
              <a:t> Costs - Proposed Infrastructure Along Vineyard Wind Route </a:t>
            </a:r>
            <a:endParaRPr lang="en-US" sz="3200" dirty="0"/>
          </a:p>
        </p:txBody>
      </p:sp>
      <p:sp>
        <p:nvSpPr>
          <p:cNvPr id="5" name="Date Placeholder 4"/>
          <p:cNvSpPr>
            <a:spLocks noGrp="1"/>
          </p:cNvSpPr>
          <p:nvPr>
            <p:ph type="dt" sz="half" idx="10"/>
          </p:nvPr>
        </p:nvSpPr>
        <p:spPr>
          <a:xfrm>
            <a:off x="304800" y="6416675"/>
            <a:ext cx="1541928" cy="365125"/>
          </a:xfrm>
        </p:spPr>
        <p:txBody>
          <a:bodyPr/>
          <a:lstStyle/>
          <a:p>
            <a:r>
              <a:rPr lang="en-US" dirty="0" smtClean="0"/>
              <a:t>10/3/2019</a:t>
            </a:r>
            <a:endParaRPr lang="en-US" dirty="0"/>
          </a:p>
        </p:txBody>
      </p:sp>
      <p:sp>
        <p:nvSpPr>
          <p:cNvPr id="6" name="Footer Placeholder 5"/>
          <p:cNvSpPr>
            <a:spLocks noGrp="1"/>
          </p:cNvSpPr>
          <p:nvPr>
            <p:ph type="ftr" sz="quarter" idx="11"/>
          </p:nvPr>
        </p:nvSpPr>
        <p:spPr>
          <a:xfrm>
            <a:off x="3165438" y="6416675"/>
            <a:ext cx="2701962" cy="365125"/>
          </a:xfrm>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a:xfrm>
            <a:off x="7524974" y="6416675"/>
            <a:ext cx="1161826" cy="365125"/>
          </a:xfrm>
        </p:spPr>
        <p:txBody>
          <a:bodyPr/>
          <a:lstStyle/>
          <a:p>
            <a:fld id="{651FC063-5EA9-49AF-AFAF-D68C9E82B23B}" type="slidenum">
              <a:rPr lang="en-US" smtClean="0"/>
              <a:pPr/>
              <a:t>15</a:t>
            </a:fld>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475" y="1828800"/>
            <a:ext cx="532612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791200" y="1981200"/>
            <a:ext cx="2971800" cy="3416320"/>
          </a:xfrm>
          <a:prstGeom prst="rect">
            <a:avLst/>
          </a:prstGeom>
          <a:noFill/>
        </p:spPr>
        <p:txBody>
          <a:bodyPr wrap="square" rtlCol="0">
            <a:spAutoFit/>
          </a:bodyPr>
          <a:lstStyle/>
          <a:p>
            <a:r>
              <a:rPr lang="en-US" sz="2400" dirty="0"/>
              <a:t>19,000 LF of Gravity Sewer</a:t>
            </a:r>
          </a:p>
          <a:p>
            <a:endParaRPr lang="en-US" sz="2400" dirty="0"/>
          </a:p>
          <a:p>
            <a:r>
              <a:rPr lang="en-US" sz="2400" dirty="0"/>
              <a:t>9,300 LF of Sewer Force Main</a:t>
            </a:r>
          </a:p>
          <a:p>
            <a:endParaRPr lang="en-US" sz="2400" dirty="0"/>
          </a:p>
          <a:p>
            <a:r>
              <a:rPr lang="en-US" sz="2400" dirty="0"/>
              <a:t>1 New Sewer Pump Station (</a:t>
            </a:r>
            <a:r>
              <a:rPr lang="en-US" sz="2400" dirty="0" err="1"/>
              <a:t>Covell’s</a:t>
            </a:r>
            <a:r>
              <a:rPr lang="en-US" sz="2400" dirty="0"/>
              <a:t> Beach)</a:t>
            </a:r>
          </a:p>
        </p:txBody>
      </p:sp>
    </p:spTree>
    <p:extLst>
      <p:ext uri="{BB962C8B-B14F-4D97-AF65-F5344CB8AC3E}">
        <p14:creationId xmlns:p14="http://schemas.microsoft.com/office/powerpoint/2010/main" val="11562235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Pumping Area Served By Vineyard Wind Route</a:t>
            </a:r>
            <a:endParaRPr lang="en-US" dirty="0"/>
          </a:p>
        </p:txBody>
      </p:sp>
      <p:sp>
        <p:nvSpPr>
          <p:cNvPr id="2" name="Date Placeholder 1"/>
          <p:cNvSpPr>
            <a:spLocks noGrp="1"/>
          </p:cNvSpPr>
          <p:nvPr>
            <p:ph type="dt" sz="half" idx="10"/>
          </p:nvPr>
        </p:nvSpPr>
        <p:spPr>
          <a:xfrm>
            <a:off x="152400" y="6416675"/>
            <a:ext cx="1313328" cy="365125"/>
          </a:xfrm>
        </p:spPr>
        <p:txBody>
          <a:bodyPr/>
          <a:lstStyle/>
          <a:p>
            <a:r>
              <a:rPr lang="en-US" dirty="0" smtClean="0"/>
              <a:t>10/3/2019</a:t>
            </a:r>
            <a:endParaRPr lang="en-US" dirty="0"/>
          </a:p>
        </p:txBody>
      </p:sp>
      <p:sp>
        <p:nvSpPr>
          <p:cNvPr id="5" name="Footer Placeholder 4"/>
          <p:cNvSpPr>
            <a:spLocks noGrp="1"/>
          </p:cNvSpPr>
          <p:nvPr>
            <p:ph type="ftr" sz="quarter" idx="11"/>
          </p:nvPr>
        </p:nvSpPr>
        <p:spPr>
          <a:xfrm>
            <a:off x="3302679" y="6416675"/>
            <a:ext cx="2640921" cy="365125"/>
          </a:xfrm>
        </p:spPr>
        <p:txBody>
          <a:bodyPr/>
          <a:lstStyle/>
          <a:p>
            <a:r>
              <a:rPr lang="en-US" dirty="0" smtClean="0"/>
              <a:t>Financing Plan - Comprehensive Wastewater Management Plan</a:t>
            </a:r>
            <a:endParaRPr lang="en-US" dirty="0"/>
          </a:p>
        </p:txBody>
      </p:sp>
      <p:sp>
        <p:nvSpPr>
          <p:cNvPr id="6" name="Slide Number Placeholder 5"/>
          <p:cNvSpPr>
            <a:spLocks noGrp="1"/>
          </p:cNvSpPr>
          <p:nvPr>
            <p:ph type="sldNum" sz="quarter" idx="12"/>
          </p:nvPr>
        </p:nvSpPr>
        <p:spPr>
          <a:xfrm>
            <a:off x="7620000" y="6416675"/>
            <a:ext cx="1161826" cy="365125"/>
          </a:xfrm>
        </p:spPr>
        <p:txBody>
          <a:bodyPr/>
          <a:lstStyle/>
          <a:p>
            <a:fld id="{651FC063-5EA9-49AF-AFAF-D68C9E82B23B}" type="slidenum">
              <a:rPr lang="en-US" smtClean="0"/>
              <a:pPr/>
              <a:t>16</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2" y="1828800"/>
            <a:ext cx="5211914" cy="4023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3845" y="2743200"/>
            <a:ext cx="3279775" cy="227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0289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Sewer Assessments</a:t>
            </a:r>
            <a:endParaRPr lang="en-US" dirty="0"/>
          </a:p>
        </p:txBody>
      </p:sp>
      <p:sp>
        <p:nvSpPr>
          <p:cNvPr id="2" name="Content Placeholder 1"/>
          <p:cNvSpPr>
            <a:spLocks noGrp="1"/>
          </p:cNvSpPr>
          <p:nvPr>
            <p:ph idx="1"/>
          </p:nvPr>
        </p:nvSpPr>
        <p:spPr>
          <a:xfrm>
            <a:off x="457200" y="1676401"/>
            <a:ext cx="8229599" cy="4724400"/>
          </a:xfrm>
        </p:spPr>
        <p:txBody>
          <a:bodyPr>
            <a:normAutofit fontScale="92500" lnSpcReduction="20000"/>
          </a:bodyPr>
          <a:lstStyle/>
          <a:p>
            <a:r>
              <a:rPr lang="en-US" dirty="0" smtClean="0"/>
              <a:t>Financing </a:t>
            </a:r>
            <a:r>
              <a:rPr lang="en-US" dirty="0"/>
              <a:t>plan assumes an average </a:t>
            </a:r>
            <a:r>
              <a:rPr lang="en-US" dirty="0" smtClean="0"/>
              <a:t>sewer assessment </a:t>
            </a:r>
            <a:r>
              <a:rPr lang="en-US" dirty="0"/>
              <a:t>of $18,000 amortized over 30 years with a 2.5% rate of interest</a:t>
            </a:r>
          </a:p>
          <a:p>
            <a:r>
              <a:rPr lang="en-US" dirty="0" smtClean="0"/>
              <a:t>Propose an upper limit of $20,000 be placed on the assessment; indexed for inflation</a:t>
            </a:r>
            <a:endParaRPr lang="en-US" dirty="0"/>
          </a:p>
          <a:p>
            <a:r>
              <a:rPr lang="en-US" dirty="0" smtClean="0"/>
              <a:t>Propose to allow property owner to apportion to future tax bills for up to 30 years</a:t>
            </a:r>
          </a:p>
          <a:p>
            <a:r>
              <a:rPr lang="en-US" dirty="0"/>
              <a:t>Interest rate can be set at a rate up to 2 per cent above the net rate of interest chargeable to the </a:t>
            </a:r>
            <a:r>
              <a:rPr lang="en-US" dirty="0" smtClean="0"/>
              <a:t>town </a:t>
            </a:r>
            <a:r>
              <a:rPr lang="en-US" dirty="0"/>
              <a:t>for the project to which the assessment </a:t>
            </a:r>
            <a:r>
              <a:rPr lang="en-US" dirty="0" smtClean="0"/>
              <a:t>relates</a:t>
            </a:r>
          </a:p>
          <a:p>
            <a:endParaRPr lang="en-US" dirty="0"/>
          </a:p>
        </p:txBody>
      </p:sp>
      <p:sp>
        <p:nvSpPr>
          <p:cNvPr id="5" name="Date Placeholder 4"/>
          <p:cNvSpPr>
            <a:spLocks noGrp="1"/>
          </p:cNvSpPr>
          <p:nvPr>
            <p:ph type="dt" sz="half" idx="10"/>
          </p:nvPr>
        </p:nvSpPr>
        <p:spPr>
          <a:xfrm>
            <a:off x="381000" y="6416675"/>
            <a:ext cx="1389528" cy="365125"/>
          </a:xfrm>
        </p:spPr>
        <p:txBody>
          <a:bodyPr/>
          <a:lstStyle/>
          <a:p>
            <a:r>
              <a:rPr lang="en-US" dirty="0" smtClean="0"/>
              <a:t>10/3/2019</a:t>
            </a:r>
            <a:endParaRPr lang="en-US" dirty="0"/>
          </a:p>
        </p:txBody>
      </p:sp>
      <p:sp>
        <p:nvSpPr>
          <p:cNvPr id="6" name="Footer Placeholder 5"/>
          <p:cNvSpPr>
            <a:spLocks noGrp="1"/>
          </p:cNvSpPr>
          <p:nvPr>
            <p:ph type="ftr" sz="quarter" idx="11"/>
          </p:nvPr>
        </p:nvSpPr>
        <p:spPr>
          <a:xfrm>
            <a:off x="3317839" y="6416675"/>
            <a:ext cx="2625761" cy="365125"/>
          </a:xfrm>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a:xfrm>
            <a:off x="7620000" y="6416675"/>
            <a:ext cx="1161826" cy="365125"/>
          </a:xfrm>
        </p:spPr>
        <p:txBody>
          <a:bodyPr/>
          <a:lstStyle/>
          <a:p>
            <a:fld id="{651FC063-5EA9-49AF-AFAF-D68C9E82B23B}" type="slidenum">
              <a:rPr lang="en-US" smtClean="0"/>
              <a:pPr/>
              <a:t>17</a:t>
            </a:fld>
            <a:endParaRPr lang="en-US" dirty="0"/>
          </a:p>
        </p:txBody>
      </p:sp>
    </p:spTree>
    <p:extLst>
      <p:ext uri="{BB962C8B-B14F-4D97-AF65-F5344CB8AC3E}">
        <p14:creationId xmlns:p14="http://schemas.microsoft.com/office/powerpoint/2010/main" val="42095824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Sample Sewer Assessments</a:t>
            </a:r>
            <a:endParaRPr lang="en-US" dirty="0"/>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smtClean="0"/>
              <a:t>Financing Plan - Comprehensive Wastewater Management Plan</a:t>
            </a:r>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18</a:t>
            </a:fld>
            <a:endParaRPr lang="en-US"/>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 y="2438400"/>
            <a:ext cx="8869680" cy="1886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84212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Systems Development Charges (</a:t>
            </a:r>
            <a:r>
              <a:rPr lang="en-US" dirty="0" err="1" smtClean="0"/>
              <a:t>SDC</a:t>
            </a:r>
            <a:r>
              <a:rPr lang="en-US" dirty="0" smtClean="0"/>
              <a:t>)</a:t>
            </a:r>
            <a:endParaRPr lang="en-US" dirty="0"/>
          </a:p>
        </p:txBody>
      </p:sp>
      <p:sp>
        <p:nvSpPr>
          <p:cNvPr id="2" name="Content Placeholder 1"/>
          <p:cNvSpPr>
            <a:spLocks noGrp="1"/>
          </p:cNvSpPr>
          <p:nvPr>
            <p:ph idx="1"/>
          </p:nvPr>
        </p:nvSpPr>
        <p:spPr>
          <a:xfrm>
            <a:off x="381001" y="1524000"/>
            <a:ext cx="8305800" cy="4648200"/>
          </a:xfrm>
        </p:spPr>
        <p:txBody>
          <a:bodyPr>
            <a:normAutofit fontScale="85000" lnSpcReduction="10000"/>
          </a:bodyPr>
          <a:lstStyle/>
          <a:p>
            <a:pPr marL="0" indent="0">
              <a:buNone/>
            </a:pPr>
            <a:endParaRPr lang="en-US" dirty="0" smtClean="0"/>
          </a:p>
          <a:p>
            <a:r>
              <a:rPr lang="en-US" dirty="0" smtClean="0"/>
              <a:t>A fee </a:t>
            </a:r>
            <a:r>
              <a:rPr lang="en-US" dirty="0"/>
              <a:t>in the utility industry that </a:t>
            </a:r>
            <a:r>
              <a:rPr lang="en-US" dirty="0" smtClean="0"/>
              <a:t>is </a:t>
            </a:r>
            <a:r>
              <a:rPr lang="en-US" dirty="0"/>
              <a:t>charged to new customers of a utility system to pay for the investments made into the “backbone” of a </a:t>
            </a:r>
            <a:r>
              <a:rPr lang="en-US" dirty="0" smtClean="0"/>
              <a:t>system for the capacity consumed by the new user </a:t>
            </a:r>
          </a:p>
          <a:p>
            <a:r>
              <a:rPr lang="en-US" dirty="0" smtClean="0"/>
              <a:t>Financing plan includes a $2,000 </a:t>
            </a:r>
            <a:r>
              <a:rPr lang="en-US" dirty="0" err="1" smtClean="0"/>
              <a:t>SDC</a:t>
            </a:r>
            <a:r>
              <a:rPr lang="en-US" dirty="0" smtClean="0"/>
              <a:t> that would be paid at the time of connection to the sewer system</a:t>
            </a:r>
          </a:p>
          <a:p>
            <a:r>
              <a:rPr lang="en-US" dirty="0" smtClean="0"/>
              <a:t>Offsets a portion of the investment already made to create existing capacity and $224 million investment in expanded capacity for treatment </a:t>
            </a:r>
            <a:endParaRPr lang="en-US" dirty="0"/>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smtClean="0"/>
              <a:t>Financing Plan - Comprehensive Wastewater Management Plan</a:t>
            </a:r>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19</a:t>
            </a:fld>
            <a:endParaRPr lang="en-US"/>
          </a:p>
        </p:txBody>
      </p:sp>
    </p:spTree>
    <p:extLst>
      <p:ext uri="{BB962C8B-B14F-4D97-AF65-F5344CB8AC3E}">
        <p14:creationId xmlns:p14="http://schemas.microsoft.com/office/powerpoint/2010/main" val="18811608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304800"/>
            <a:ext cx="8229600" cy="1252728"/>
          </a:xfrm>
        </p:spPr>
        <p:txBody>
          <a:bodyPr/>
          <a:lstStyle/>
          <a:p>
            <a:r>
              <a:rPr lang="en-US" dirty="0" smtClean="0"/>
              <a:t>Sewer Utility Charges</a:t>
            </a:r>
            <a:endParaRPr lang="en-US" dirty="0"/>
          </a:p>
        </p:txBody>
      </p:sp>
      <p:sp>
        <p:nvSpPr>
          <p:cNvPr id="2" name="Content Placeholder 1"/>
          <p:cNvSpPr>
            <a:spLocks noGrp="1"/>
          </p:cNvSpPr>
          <p:nvPr>
            <p:ph idx="1"/>
          </p:nvPr>
        </p:nvSpPr>
        <p:spPr>
          <a:xfrm>
            <a:off x="304800" y="2209800"/>
            <a:ext cx="3318933" cy="3886200"/>
          </a:xfrm>
        </p:spPr>
        <p:txBody>
          <a:bodyPr>
            <a:normAutofit fontScale="70000" lnSpcReduction="20000"/>
          </a:bodyPr>
          <a:lstStyle/>
          <a:p>
            <a:r>
              <a:rPr lang="en-US" dirty="0" smtClean="0"/>
              <a:t>30 year plan estimates 9812 new connections to the sewer system</a:t>
            </a:r>
          </a:p>
          <a:p>
            <a:r>
              <a:rPr lang="en-US" dirty="0" smtClean="0"/>
              <a:t>Financing </a:t>
            </a:r>
            <a:r>
              <a:rPr lang="en-US" dirty="0"/>
              <a:t>p</a:t>
            </a:r>
            <a:r>
              <a:rPr lang="en-US" dirty="0" smtClean="0"/>
              <a:t>lan assumes 100% connected within 2 years of sewer line completion</a:t>
            </a:r>
          </a:p>
          <a:p>
            <a:r>
              <a:rPr lang="en-US" dirty="0" smtClean="0"/>
              <a:t>Average </a:t>
            </a:r>
            <a:r>
              <a:rPr lang="en-US" dirty="0"/>
              <a:t>residential sewer bill is currently $400</a:t>
            </a:r>
          </a:p>
          <a:p>
            <a:r>
              <a:rPr lang="en-US" dirty="0" smtClean="0"/>
              <a:t>At full buildout $10 million in annual revenue</a:t>
            </a:r>
          </a:p>
          <a:p>
            <a:endParaRPr lang="en-US" dirty="0"/>
          </a:p>
        </p:txBody>
      </p:sp>
      <p:sp>
        <p:nvSpPr>
          <p:cNvPr id="6" name="Date Placeholder 5"/>
          <p:cNvSpPr>
            <a:spLocks noGrp="1"/>
          </p:cNvSpPr>
          <p:nvPr>
            <p:ph type="dt" sz="half" idx="10"/>
          </p:nvPr>
        </p:nvSpPr>
        <p:spPr>
          <a:xfrm>
            <a:off x="363072" y="6416675"/>
            <a:ext cx="1160928" cy="365125"/>
          </a:xfrm>
        </p:spPr>
        <p:txBody>
          <a:bodyPr/>
          <a:lstStyle/>
          <a:p>
            <a:r>
              <a:rPr lang="en-US" dirty="0" smtClean="0"/>
              <a:t>10/3/2019</a:t>
            </a:r>
            <a:endParaRPr lang="en-US" dirty="0"/>
          </a:p>
        </p:txBody>
      </p:sp>
      <p:sp>
        <p:nvSpPr>
          <p:cNvPr id="7" name="Footer Placeholder 6"/>
          <p:cNvSpPr>
            <a:spLocks noGrp="1"/>
          </p:cNvSpPr>
          <p:nvPr>
            <p:ph type="ftr" sz="quarter" idx="11"/>
          </p:nvPr>
        </p:nvSpPr>
        <p:spPr>
          <a:xfrm>
            <a:off x="3394038" y="6416675"/>
            <a:ext cx="2473362" cy="365125"/>
          </a:xfrm>
        </p:spPr>
        <p:txBody>
          <a:bodyPr/>
          <a:lstStyle/>
          <a:p>
            <a:r>
              <a:rPr lang="en-US" dirty="0" smtClean="0"/>
              <a:t>Financing Plan - Comprehensive Wastewater Management Plan</a:t>
            </a:r>
            <a:endParaRPr lang="en-US" dirty="0"/>
          </a:p>
        </p:txBody>
      </p:sp>
      <p:sp>
        <p:nvSpPr>
          <p:cNvPr id="8" name="Slide Number Placeholder 7"/>
          <p:cNvSpPr>
            <a:spLocks noGrp="1"/>
          </p:cNvSpPr>
          <p:nvPr>
            <p:ph type="sldNum" sz="quarter" idx="12"/>
          </p:nvPr>
        </p:nvSpPr>
        <p:spPr>
          <a:xfrm>
            <a:off x="7601174" y="6416675"/>
            <a:ext cx="1161826" cy="365125"/>
          </a:xfrm>
        </p:spPr>
        <p:txBody>
          <a:bodyPr/>
          <a:lstStyle/>
          <a:p>
            <a:fld id="{651FC063-5EA9-49AF-AFAF-D68C9E82B23B}" type="slidenum">
              <a:rPr lang="en-US" smtClean="0"/>
              <a:pPr/>
              <a:t>20</a:t>
            </a:fld>
            <a:endParaRPr lang="en-US" dirty="0"/>
          </a:p>
        </p:txBody>
      </p:sp>
      <p:graphicFrame>
        <p:nvGraphicFramePr>
          <p:cNvPr id="4" name="Chart 3"/>
          <p:cNvGraphicFramePr/>
          <p:nvPr>
            <p:extLst>
              <p:ext uri="{D42A27DB-BD31-4B8C-83A1-F6EECF244321}">
                <p14:modId xmlns:p14="http://schemas.microsoft.com/office/powerpoint/2010/main" val="840675983"/>
              </p:ext>
            </p:extLst>
          </p:nvPr>
        </p:nvGraphicFramePr>
        <p:xfrm>
          <a:off x="3733800" y="2057400"/>
          <a:ext cx="5181600" cy="3733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73612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General Fund Contribution</a:t>
            </a:r>
            <a:endParaRPr lang="en-US" dirty="0"/>
          </a:p>
        </p:txBody>
      </p:sp>
      <p:sp>
        <p:nvSpPr>
          <p:cNvPr id="2" name="Content Placeholder 1"/>
          <p:cNvSpPr>
            <a:spLocks noGrp="1"/>
          </p:cNvSpPr>
          <p:nvPr>
            <p:ph idx="1"/>
          </p:nvPr>
        </p:nvSpPr>
        <p:spPr>
          <a:xfrm>
            <a:off x="304800" y="1524000"/>
            <a:ext cx="8610600" cy="4724400"/>
          </a:xfrm>
        </p:spPr>
        <p:txBody>
          <a:bodyPr>
            <a:normAutofit fontScale="77500" lnSpcReduction="20000"/>
          </a:bodyPr>
          <a:lstStyle/>
          <a:p>
            <a:r>
              <a:rPr lang="en-US" dirty="0" smtClean="0"/>
              <a:t>Financing plan includes a $3 million annual contribution from the General Fund</a:t>
            </a:r>
          </a:p>
          <a:p>
            <a:pPr lvl="1"/>
            <a:r>
              <a:rPr lang="en-US" dirty="0" smtClean="0"/>
              <a:t>Contribution begins in FY 2022 at $300,000; increasing $300,000 per year for 10 years until it reaches $3 million annually</a:t>
            </a:r>
          </a:p>
          <a:p>
            <a:r>
              <a:rPr lang="en-US" dirty="0" smtClean="0"/>
              <a:t>Can be accomplished in several ways</a:t>
            </a:r>
          </a:p>
          <a:p>
            <a:pPr lvl="1"/>
            <a:r>
              <a:rPr lang="en-US" dirty="0" smtClean="0"/>
              <a:t>Redirect a portion of the existing tax levy or other general fund revenue source</a:t>
            </a:r>
          </a:p>
          <a:p>
            <a:pPr lvl="1"/>
            <a:r>
              <a:rPr lang="en-US" dirty="0" smtClean="0"/>
              <a:t>Dedicate certain categories of revenue growth to the program</a:t>
            </a:r>
          </a:p>
          <a:p>
            <a:pPr lvl="1"/>
            <a:r>
              <a:rPr lang="en-US" dirty="0" smtClean="0"/>
              <a:t>Reduce expenditures in certain areas</a:t>
            </a:r>
          </a:p>
          <a:p>
            <a:pPr lvl="1"/>
            <a:r>
              <a:rPr lang="en-US" dirty="0" smtClean="0"/>
              <a:t>Raise tax levy</a:t>
            </a:r>
          </a:p>
          <a:p>
            <a:pPr lvl="2"/>
            <a:r>
              <a:rPr lang="en-US" dirty="0" smtClean="0"/>
              <a:t>Tax levy override</a:t>
            </a:r>
          </a:p>
          <a:p>
            <a:pPr lvl="2"/>
            <a:r>
              <a:rPr lang="en-US" dirty="0" smtClean="0"/>
              <a:t>Debt exclusion </a:t>
            </a:r>
          </a:p>
          <a:p>
            <a:pPr lvl="2"/>
            <a:r>
              <a:rPr lang="en-US" dirty="0" smtClean="0"/>
              <a:t>Capital exclusion</a:t>
            </a:r>
          </a:p>
          <a:p>
            <a:r>
              <a:rPr lang="en-US" dirty="0" smtClean="0"/>
              <a:t>Some combination of all</a:t>
            </a:r>
          </a:p>
          <a:p>
            <a:endParaRPr lang="en-US" dirty="0"/>
          </a:p>
        </p:txBody>
      </p:sp>
      <p:sp>
        <p:nvSpPr>
          <p:cNvPr id="5" name="Date Placeholder 4"/>
          <p:cNvSpPr>
            <a:spLocks noGrp="1"/>
          </p:cNvSpPr>
          <p:nvPr>
            <p:ph type="dt" sz="half" idx="10"/>
          </p:nvPr>
        </p:nvSpPr>
        <p:spPr>
          <a:xfrm>
            <a:off x="457200" y="6492875"/>
            <a:ext cx="1008528" cy="365125"/>
          </a:xfrm>
        </p:spPr>
        <p:txBody>
          <a:bodyPr/>
          <a:lstStyle/>
          <a:p>
            <a:r>
              <a:rPr lang="en-US" smtClean="0"/>
              <a:t>10/3/2019</a:t>
            </a:r>
            <a:endParaRPr lang="en-US" dirty="0"/>
          </a:p>
        </p:txBody>
      </p:sp>
      <p:sp>
        <p:nvSpPr>
          <p:cNvPr id="6" name="Footer Placeholder 5"/>
          <p:cNvSpPr>
            <a:spLocks noGrp="1"/>
          </p:cNvSpPr>
          <p:nvPr>
            <p:ph type="ftr" sz="quarter" idx="11"/>
          </p:nvPr>
        </p:nvSpPr>
        <p:spPr>
          <a:xfrm>
            <a:off x="3317838" y="6416675"/>
            <a:ext cx="2625762" cy="365125"/>
          </a:xfrm>
        </p:spPr>
        <p:txBody>
          <a:bodyPr/>
          <a:lstStyle/>
          <a:p>
            <a:r>
              <a:rPr lang="en-US" dirty="0" smtClean="0"/>
              <a:t>Financing Plan - Comprehensive Wastewater Management Plan</a:t>
            </a:r>
            <a:endParaRPr lang="en-US" dirty="0"/>
          </a:p>
        </p:txBody>
      </p:sp>
      <p:sp>
        <p:nvSpPr>
          <p:cNvPr id="7" name="Slide Number Placeholder 6"/>
          <p:cNvSpPr>
            <a:spLocks noGrp="1"/>
          </p:cNvSpPr>
          <p:nvPr>
            <p:ph type="sldNum" sz="quarter" idx="12"/>
          </p:nvPr>
        </p:nvSpPr>
        <p:spPr>
          <a:xfrm>
            <a:off x="7524974" y="6492875"/>
            <a:ext cx="1161826" cy="365125"/>
          </a:xfrm>
        </p:spPr>
        <p:txBody>
          <a:bodyPr/>
          <a:lstStyle/>
          <a:p>
            <a:fld id="{651FC063-5EA9-49AF-AFAF-D68C9E82B23B}" type="slidenum">
              <a:rPr lang="en-US" smtClean="0"/>
              <a:pPr/>
              <a:t>21</a:t>
            </a:fld>
            <a:endParaRPr lang="en-US" dirty="0"/>
          </a:p>
        </p:txBody>
      </p:sp>
    </p:spTree>
    <p:extLst>
      <p:ext uri="{BB962C8B-B14F-4D97-AF65-F5344CB8AC3E}">
        <p14:creationId xmlns:p14="http://schemas.microsoft.com/office/powerpoint/2010/main" val="28922700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Summary of Funding for </a:t>
            </a:r>
            <a:r>
              <a:rPr lang="en-US" dirty="0" err="1" smtClean="0"/>
              <a:t>CWMP</a:t>
            </a:r>
            <a:endParaRPr lang="en-US" dirty="0"/>
          </a:p>
        </p:txBody>
      </p:sp>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22</a:t>
            </a:fld>
            <a:endParaRPr lang="en-US"/>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09800"/>
            <a:ext cx="8070576"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42747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Cost to Property Owner</a:t>
            </a:r>
            <a:endParaRPr lang="en-US" dirty="0"/>
          </a:p>
        </p:txBody>
      </p:sp>
      <p:sp>
        <p:nvSpPr>
          <p:cNvPr id="2" name="Content Placeholder 1"/>
          <p:cNvSpPr>
            <a:spLocks noGrp="1"/>
          </p:cNvSpPr>
          <p:nvPr>
            <p:ph idx="1"/>
          </p:nvPr>
        </p:nvSpPr>
        <p:spPr>
          <a:xfrm>
            <a:off x="381001" y="1600200"/>
            <a:ext cx="8305800" cy="4525963"/>
          </a:xfrm>
        </p:spPr>
        <p:txBody>
          <a:bodyPr>
            <a:normAutofit/>
          </a:bodyPr>
          <a:lstStyle/>
          <a:p>
            <a:r>
              <a:rPr lang="en-US" dirty="0" smtClean="0"/>
              <a:t>3 components associated with buildout</a:t>
            </a:r>
          </a:p>
          <a:p>
            <a:pPr lvl="1"/>
            <a:r>
              <a:rPr lang="en-US" dirty="0" smtClean="0"/>
              <a:t>Sewer assessment – assessed by town after project completion – option to add to tax bill over 30 years</a:t>
            </a:r>
          </a:p>
          <a:p>
            <a:pPr lvl="1"/>
            <a:r>
              <a:rPr lang="en-US" dirty="0" smtClean="0"/>
              <a:t>System Development Charge – paid to the town at the time of connection</a:t>
            </a:r>
          </a:p>
          <a:p>
            <a:pPr lvl="1"/>
            <a:r>
              <a:rPr lang="en-US" dirty="0" smtClean="0"/>
              <a:t>Connection cost – paid to private contractor </a:t>
            </a:r>
          </a:p>
          <a:p>
            <a:r>
              <a:rPr lang="en-US" dirty="0" smtClean="0"/>
              <a:t>Once connected a quarterly sewer utility bill will occur based on usage</a:t>
            </a:r>
          </a:p>
          <a:p>
            <a:pPr lvl="1"/>
            <a:endParaRPr lang="en-US" dirty="0" smtClean="0"/>
          </a:p>
        </p:txBody>
      </p:sp>
      <p:sp>
        <p:nvSpPr>
          <p:cNvPr id="3" name="Date Placeholder 2"/>
          <p:cNvSpPr>
            <a:spLocks noGrp="1"/>
          </p:cNvSpPr>
          <p:nvPr>
            <p:ph type="dt" sz="half" idx="10"/>
          </p:nvPr>
        </p:nvSpPr>
        <p:spPr/>
        <p:txBody>
          <a:bodyPr/>
          <a:lstStyle/>
          <a:p>
            <a:r>
              <a:rPr lang="en-US" smtClean="0"/>
              <a:t>10/3/2019</a:t>
            </a:r>
            <a:endParaRPr lang="en-US"/>
          </a:p>
        </p:txBody>
      </p:sp>
      <p:sp>
        <p:nvSpPr>
          <p:cNvPr id="4" name="Footer Placeholder 3"/>
          <p:cNvSpPr>
            <a:spLocks noGrp="1"/>
          </p:cNvSpPr>
          <p:nvPr>
            <p:ph type="ftr" sz="quarter" idx="11"/>
          </p:nvPr>
        </p:nvSpPr>
        <p:spPr/>
        <p:txBody>
          <a:bodyPr/>
          <a:lstStyle/>
          <a:p>
            <a:r>
              <a:rPr lang="en-US" smtClean="0"/>
              <a:t>Financing Plan - Comprehensive Wastewater Management Plan</a:t>
            </a:r>
            <a:endParaRPr lang="en-US"/>
          </a:p>
        </p:txBody>
      </p:sp>
      <p:sp>
        <p:nvSpPr>
          <p:cNvPr id="5" name="Slide Number Placeholder 4"/>
          <p:cNvSpPr>
            <a:spLocks noGrp="1"/>
          </p:cNvSpPr>
          <p:nvPr>
            <p:ph type="sldNum" sz="quarter" idx="12"/>
          </p:nvPr>
        </p:nvSpPr>
        <p:spPr/>
        <p:txBody>
          <a:bodyPr/>
          <a:lstStyle/>
          <a:p>
            <a:fld id="{651FC063-5EA9-49AF-AFAF-D68C9E82B23B}" type="slidenum">
              <a:rPr lang="en-US" smtClean="0"/>
              <a:pPr/>
              <a:t>23</a:t>
            </a:fld>
            <a:endParaRPr lang="en-US"/>
          </a:p>
        </p:txBody>
      </p:sp>
    </p:spTree>
    <p:extLst>
      <p:ext uri="{BB962C8B-B14F-4D97-AF65-F5344CB8AC3E}">
        <p14:creationId xmlns:p14="http://schemas.microsoft.com/office/powerpoint/2010/main" val="24747946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Homeowner Assistance</a:t>
            </a:r>
            <a:endParaRPr lang="en-US" dirty="0"/>
          </a:p>
        </p:txBody>
      </p:sp>
      <p:sp>
        <p:nvSpPr>
          <p:cNvPr id="2" name="Content Placeholder 1"/>
          <p:cNvSpPr>
            <a:spLocks noGrp="1"/>
          </p:cNvSpPr>
          <p:nvPr>
            <p:ph idx="1"/>
          </p:nvPr>
        </p:nvSpPr>
        <p:spPr>
          <a:xfrm>
            <a:off x="533400" y="1600200"/>
            <a:ext cx="8229599" cy="4572000"/>
          </a:xfrm>
        </p:spPr>
        <p:txBody>
          <a:bodyPr>
            <a:normAutofit fontScale="92500" lnSpcReduction="10000"/>
          </a:bodyPr>
          <a:lstStyle/>
          <a:p>
            <a:r>
              <a:rPr lang="en-US" dirty="0" smtClean="0"/>
              <a:t>Allow for 30 year amortization of sewer assessment at low interest rate</a:t>
            </a:r>
          </a:p>
          <a:p>
            <a:r>
              <a:rPr lang="en-US" dirty="0" smtClean="0"/>
              <a:t>Create a Revolving Loan Fund to finance connection cost and System Development Charge</a:t>
            </a:r>
          </a:p>
          <a:p>
            <a:pPr lvl="1"/>
            <a:r>
              <a:rPr lang="en-US" dirty="0" smtClean="0"/>
              <a:t>Requires capital investment into fund for several years</a:t>
            </a:r>
          </a:p>
          <a:p>
            <a:pPr lvl="1"/>
            <a:r>
              <a:rPr lang="en-US" dirty="0" smtClean="0"/>
              <a:t>Loans issued for 10 years at 5% interest similar to county septic loan program </a:t>
            </a:r>
          </a:p>
          <a:p>
            <a:pPr lvl="1"/>
            <a:r>
              <a:rPr lang="en-US" dirty="0" smtClean="0"/>
              <a:t>Interest is reinvested into loan program and to cover administrative costs</a:t>
            </a:r>
          </a:p>
          <a:p>
            <a:r>
              <a:rPr lang="en-US" dirty="0" smtClean="0"/>
              <a:t>Possibility of managing the connection program</a:t>
            </a:r>
            <a:endParaRPr lang="en-US" dirty="0"/>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smtClean="0"/>
              <a:t>Financing Plan - Comprehensive Wastewater Management Plan</a:t>
            </a:r>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24</a:t>
            </a:fld>
            <a:endParaRPr lang="en-US"/>
          </a:p>
        </p:txBody>
      </p:sp>
    </p:spTree>
    <p:extLst>
      <p:ext uri="{BB962C8B-B14F-4D97-AF65-F5344CB8AC3E}">
        <p14:creationId xmlns:p14="http://schemas.microsoft.com/office/powerpoint/2010/main" val="6874953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Sample Cost to Property Owner</a:t>
            </a:r>
            <a:endParaRPr lang="en-US" dirty="0"/>
          </a:p>
        </p:txBody>
      </p:sp>
      <p:sp>
        <p:nvSpPr>
          <p:cNvPr id="4" name="Date Placeholder 3"/>
          <p:cNvSpPr>
            <a:spLocks noGrp="1"/>
          </p:cNvSpPr>
          <p:nvPr>
            <p:ph type="dt" sz="half" idx="10"/>
          </p:nvPr>
        </p:nvSpPr>
        <p:spPr/>
        <p:txBody>
          <a:bodyPr/>
          <a:lstStyle/>
          <a:p>
            <a:r>
              <a:rPr lang="en-US" smtClean="0"/>
              <a:t>10/3/2019</a:t>
            </a:r>
            <a:endParaRPr lang="en-US"/>
          </a:p>
        </p:txBody>
      </p:sp>
      <p:sp>
        <p:nvSpPr>
          <p:cNvPr id="5" name="Footer Placeholder 4"/>
          <p:cNvSpPr>
            <a:spLocks noGrp="1"/>
          </p:cNvSpPr>
          <p:nvPr>
            <p:ph type="ftr" sz="quarter" idx="11"/>
          </p:nvPr>
        </p:nvSpPr>
        <p:spPr/>
        <p:txBody>
          <a:bodyPr/>
          <a:lstStyle/>
          <a:p>
            <a:r>
              <a:rPr lang="en-US" smtClean="0"/>
              <a:t>Financing Plan - Comprehensive Wastewater Management Plan</a:t>
            </a:r>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25</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362200"/>
            <a:ext cx="8778240"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57435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Policy Decisions</a:t>
            </a:r>
            <a:endParaRPr lang="en-US" dirty="0"/>
          </a:p>
        </p:txBody>
      </p:sp>
      <p:sp>
        <p:nvSpPr>
          <p:cNvPr id="2" name="Content Placeholder 1"/>
          <p:cNvSpPr>
            <a:spLocks noGrp="1"/>
          </p:cNvSpPr>
          <p:nvPr>
            <p:ph idx="1"/>
          </p:nvPr>
        </p:nvSpPr>
        <p:spPr>
          <a:xfrm>
            <a:off x="381001" y="1600200"/>
            <a:ext cx="8382000" cy="4525963"/>
          </a:xfrm>
        </p:spPr>
        <p:txBody>
          <a:bodyPr>
            <a:normAutofit fontScale="85000" lnSpcReduction="20000"/>
          </a:bodyPr>
          <a:lstStyle/>
          <a:p>
            <a:r>
              <a:rPr lang="en-US" dirty="0" smtClean="0"/>
              <a:t>How will the town differentiate General Benefit Facility costs from Specific Benefit Facility costs?</a:t>
            </a:r>
          </a:p>
          <a:p>
            <a:r>
              <a:rPr lang="en-US" dirty="0" smtClean="0"/>
              <a:t>What assessment method will be used for allocating those costs?</a:t>
            </a:r>
          </a:p>
          <a:p>
            <a:r>
              <a:rPr lang="en-US" dirty="0" smtClean="0"/>
              <a:t>What limit, if any, will be set on the maximum amount for a sewer assessment?</a:t>
            </a:r>
          </a:p>
          <a:p>
            <a:r>
              <a:rPr lang="en-US" dirty="0" smtClean="0"/>
              <a:t>What interest rate will be charged on sewer assessments?</a:t>
            </a:r>
          </a:p>
          <a:p>
            <a:r>
              <a:rPr lang="en-US" dirty="0" smtClean="0"/>
              <a:t>Will amortization period will be used sewer assessments?</a:t>
            </a:r>
          </a:p>
          <a:p>
            <a:r>
              <a:rPr lang="en-US" dirty="0" smtClean="0"/>
              <a:t>When will a property abutter be required to hookup?</a:t>
            </a:r>
          </a:p>
          <a:p>
            <a:endParaRPr lang="en-US" dirty="0" smtClean="0"/>
          </a:p>
          <a:p>
            <a:endParaRPr lang="en-US" dirty="0"/>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smtClean="0"/>
              <a:t>Financing Plan - Comprehensive Wastewater Management Plan</a:t>
            </a:r>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26</a:t>
            </a:fld>
            <a:endParaRPr lang="en-US"/>
          </a:p>
        </p:txBody>
      </p:sp>
    </p:spTree>
    <p:extLst>
      <p:ext uri="{BB962C8B-B14F-4D97-AF65-F5344CB8AC3E}">
        <p14:creationId xmlns:p14="http://schemas.microsoft.com/office/powerpoint/2010/main" val="32200468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Policy </a:t>
            </a:r>
            <a:r>
              <a:rPr lang="en-US" dirty="0" smtClean="0"/>
              <a:t>Decisions - Continued</a:t>
            </a:r>
            <a:endParaRPr lang="en-US" dirty="0"/>
          </a:p>
        </p:txBody>
      </p:sp>
      <p:sp>
        <p:nvSpPr>
          <p:cNvPr id="2" name="Content Placeholder 1"/>
          <p:cNvSpPr>
            <a:spLocks noGrp="1"/>
          </p:cNvSpPr>
          <p:nvPr>
            <p:ph idx="1"/>
          </p:nvPr>
        </p:nvSpPr>
        <p:spPr>
          <a:xfrm>
            <a:off x="381000" y="1447800"/>
            <a:ext cx="8382000" cy="5181600"/>
          </a:xfrm>
        </p:spPr>
        <p:txBody>
          <a:bodyPr>
            <a:normAutofit fontScale="92500" lnSpcReduction="20000"/>
          </a:bodyPr>
          <a:lstStyle/>
          <a:p>
            <a:r>
              <a:rPr lang="en-US" dirty="0"/>
              <a:t>Will bond amortization be authorized beyond 20 years?</a:t>
            </a:r>
          </a:p>
          <a:p>
            <a:r>
              <a:rPr lang="en-US" dirty="0" smtClean="0"/>
              <a:t>Will the General Fund contribute to the program? If so;</a:t>
            </a:r>
          </a:p>
          <a:p>
            <a:pPr lvl="1"/>
            <a:r>
              <a:rPr lang="en-US" dirty="0" smtClean="0"/>
              <a:t>How much?</a:t>
            </a:r>
          </a:p>
          <a:p>
            <a:pPr lvl="1"/>
            <a:r>
              <a:rPr lang="en-US" dirty="0" smtClean="0"/>
              <a:t>What mechanism will be used?</a:t>
            </a:r>
          </a:p>
          <a:p>
            <a:r>
              <a:rPr lang="en-US" dirty="0" smtClean="0"/>
              <a:t>Will a Systems Development Charge be included?</a:t>
            </a:r>
          </a:p>
          <a:p>
            <a:r>
              <a:rPr lang="en-US" dirty="0" smtClean="0"/>
              <a:t>Should the town pursue special legislation to  create a revolving loan program?</a:t>
            </a:r>
          </a:p>
          <a:p>
            <a:pPr lvl="1"/>
            <a:r>
              <a:rPr lang="en-US" dirty="0" smtClean="0"/>
              <a:t>Amortization period and loan rate?</a:t>
            </a:r>
          </a:p>
          <a:p>
            <a:r>
              <a:rPr lang="en-US" dirty="0" smtClean="0"/>
              <a:t>Should the town administer a connection program?</a:t>
            </a:r>
          </a:p>
          <a:p>
            <a:endParaRPr lang="en-US" dirty="0" smtClean="0"/>
          </a:p>
          <a:p>
            <a:endParaRPr lang="en-US" dirty="0"/>
          </a:p>
        </p:txBody>
      </p:sp>
      <p:sp>
        <p:nvSpPr>
          <p:cNvPr id="5" name="Date Placeholder 4"/>
          <p:cNvSpPr>
            <a:spLocks noGrp="1"/>
          </p:cNvSpPr>
          <p:nvPr>
            <p:ph type="dt" sz="half" idx="10"/>
          </p:nvPr>
        </p:nvSpPr>
        <p:spPr/>
        <p:txBody>
          <a:bodyPr/>
          <a:lstStyle/>
          <a:p>
            <a:r>
              <a:rPr lang="en-US" smtClean="0"/>
              <a:t>10/3/2019</a:t>
            </a:r>
            <a:endParaRPr lang="en-US"/>
          </a:p>
        </p:txBody>
      </p:sp>
      <p:sp>
        <p:nvSpPr>
          <p:cNvPr id="6" name="Footer Placeholder 5"/>
          <p:cNvSpPr>
            <a:spLocks noGrp="1"/>
          </p:cNvSpPr>
          <p:nvPr>
            <p:ph type="ftr" sz="quarter" idx="11"/>
          </p:nvPr>
        </p:nvSpPr>
        <p:spPr/>
        <p:txBody>
          <a:bodyPr/>
          <a:lstStyle/>
          <a:p>
            <a:r>
              <a:rPr lang="en-US" smtClean="0"/>
              <a:t>Financing Plan - Comprehensive Wastewater Management Plan</a:t>
            </a:r>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27</a:t>
            </a:fld>
            <a:endParaRPr lang="en-US"/>
          </a:p>
        </p:txBody>
      </p:sp>
    </p:spTree>
    <p:extLst>
      <p:ext uri="{BB962C8B-B14F-4D97-AF65-F5344CB8AC3E}">
        <p14:creationId xmlns:p14="http://schemas.microsoft.com/office/powerpoint/2010/main" val="29180186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76200"/>
            <a:ext cx="8229600" cy="771525"/>
          </a:xfrm>
        </p:spPr>
        <p:txBody>
          <a:bodyPr>
            <a:normAutofit fontScale="90000"/>
          </a:bodyPr>
          <a:lstStyle/>
          <a:p>
            <a:r>
              <a:rPr lang="en-US" dirty="0" smtClean="0"/>
              <a:t>Examples of Alternative Assumptions</a:t>
            </a:r>
            <a:endParaRPr lang="en-US" dirty="0"/>
          </a:p>
        </p:txBody>
      </p:sp>
      <p:sp>
        <p:nvSpPr>
          <p:cNvPr id="3" name="Date Placeholder 2"/>
          <p:cNvSpPr>
            <a:spLocks noGrp="1"/>
          </p:cNvSpPr>
          <p:nvPr>
            <p:ph type="dt" sz="half" idx="10"/>
          </p:nvPr>
        </p:nvSpPr>
        <p:spPr>
          <a:xfrm>
            <a:off x="286872" y="6477000"/>
            <a:ext cx="1389528" cy="365125"/>
          </a:xfrm>
        </p:spPr>
        <p:txBody>
          <a:bodyPr/>
          <a:lstStyle/>
          <a:p>
            <a:r>
              <a:rPr lang="en-US" dirty="0" smtClean="0"/>
              <a:t>10/3/2019</a:t>
            </a:r>
            <a:endParaRPr lang="en-US" dirty="0"/>
          </a:p>
        </p:txBody>
      </p:sp>
      <p:sp>
        <p:nvSpPr>
          <p:cNvPr id="4" name="Footer Placeholder 3"/>
          <p:cNvSpPr>
            <a:spLocks noGrp="1"/>
          </p:cNvSpPr>
          <p:nvPr>
            <p:ph type="ftr" sz="quarter" idx="11"/>
          </p:nvPr>
        </p:nvSpPr>
        <p:spPr>
          <a:xfrm>
            <a:off x="3429001" y="6416675"/>
            <a:ext cx="2362199" cy="365125"/>
          </a:xfrm>
        </p:spPr>
        <p:txBody>
          <a:bodyPr/>
          <a:lstStyle/>
          <a:p>
            <a:r>
              <a:rPr lang="en-US" dirty="0" smtClean="0"/>
              <a:t>Financing Plan - Comprehensive Wastewater Management Plan</a:t>
            </a:r>
            <a:endParaRPr lang="en-US" dirty="0"/>
          </a:p>
        </p:txBody>
      </p:sp>
      <p:sp>
        <p:nvSpPr>
          <p:cNvPr id="5" name="Slide Number Placeholder 4"/>
          <p:cNvSpPr>
            <a:spLocks noGrp="1"/>
          </p:cNvSpPr>
          <p:nvPr>
            <p:ph type="sldNum" sz="quarter" idx="12"/>
          </p:nvPr>
        </p:nvSpPr>
        <p:spPr>
          <a:xfrm>
            <a:off x="7677374" y="6477000"/>
            <a:ext cx="1161826" cy="365125"/>
          </a:xfrm>
        </p:spPr>
        <p:txBody>
          <a:bodyPr/>
          <a:lstStyle/>
          <a:p>
            <a:fld id="{651FC063-5EA9-49AF-AFAF-D68C9E82B23B}" type="slidenum">
              <a:rPr lang="en-US" smtClean="0"/>
              <a:pPr/>
              <a:t>28</a:t>
            </a:fld>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771525"/>
            <a:ext cx="8134350" cy="555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54557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2833</TotalTime>
  <Words>1987</Words>
  <Application>Microsoft Office PowerPoint</Application>
  <PresentationFormat>On-screen Show (4:3)</PresentationFormat>
  <Paragraphs>294</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Town of Barnstable, MA Financing Plan </vt:lpstr>
      <vt:lpstr>Sewer Phasing</vt:lpstr>
      <vt:lpstr>Program Costs Breakdown Total $1.062 Billion</vt:lpstr>
      <vt:lpstr>Phase I Draft Project Segregation</vt:lpstr>
      <vt:lpstr>Timeline</vt:lpstr>
      <vt:lpstr>Financing Construction Costs</vt:lpstr>
      <vt:lpstr>New Investor Relations Website www.barnstableinvestorrelations.com</vt:lpstr>
      <vt:lpstr>Program Funding Sources</vt:lpstr>
      <vt:lpstr>Cape &amp; Islands Water Protection Fund</vt:lpstr>
      <vt:lpstr>Cape &amp; Islands Water Protection Fund</vt:lpstr>
      <vt:lpstr>Hotel/Motel Room Tax Trend</vt:lpstr>
      <vt:lpstr>Local Meals Tax Trend</vt:lpstr>
      <vt:lpstr>Short-term Rental Tax</vt:lpstr>
      <vt:lpstr>Sewer Assessments</vt:lpstr>
      <vt:lpstr>Example of What Could Be Considered GBF Costs - Proposed Infrastructure Along Vineyard Wind Route </vt:lpstr>
      <vt:lpstr>Pumping Area Served By Vineyard Wind Route</vt:lpstr>
      <vt:lpstr>Sewer Assessments</vt:lpstr>
      <vt:lpstr>Sample Sewer Assessments</vt:lpstr>
      <vt:lpstr>Systems Development Charges (SDC)</vt:lpstr>
      <vt:lpstr>Sewer Utility Charges</vt:lpstr>
      <vt:lpstr>General Fund Contribution</vt:lpstr>
      <vt:lpstr>Summary of Funding for CWMP</vt:lpstr>
      <vt:lpstr>Cost to Property Owner</vt:lpstr>
      <vt:lpstr>Homeowner Assistance</vt:lpstr>
      <vt:lpstr>Sample Cost to Property Owner</vt:lpstr>
      <vt:lpstr>Policy Decisions</vt:lpstr>
      <vt:lpstr>Policy Decisions - Continued</vt:lpstr>
      <vt:lpstr>Examples of Alternative Assumptions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Comprehensive Wastewater Management</dc:title>
  <dc:creator>Milne, Mark</dc:creator>
  <cp:lastModifiedBy>Milne, Mark</cp:lastModifiedBy>
  <cp:revision>127</cp:revision>
  <cp:lastPrinted>2019-10-03T17:40:37Z</cp:lastPrinted>
  <dcterms:created xsi:type="dcterms:W3CDTF">2019-09-25T14:54:43Z</dcterms:created>
  <dcterms:modified xsi:type="dcterms:W3CDTF">2019-10-03T19:16:26Z</dcterms:modified>
</cp:coreProperties>
</file>